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5"/>
  </p:notesMasterIdLst>
  <p:sldIdLst>
    <p:sldId id="300" r:id="rId5"/>
    <p:sldId id="470" r:id="rId6"/>
    <p:sldId id="472" r:id="rId7"/>
    <p:sldId id="471" r:id="rId8"/>
    <p:sldId id="410" r:id="rId9"/>
    <p:sldId id="412" r:id="rId10"/>
    <p:sldId id="330" r:id="rId11"/>
    <p:sldId id="428" r:id="rId12"/>
    <p:sldId id="308" r:id="rId13"/>
    <p:sldId id="342" r:id="rId14"/>
    <p:sldId id="466" r:id="rId15"/>
    <p:sldId id="343" r:id="rId16"/>
    <p:sldId id="341" r:id="rId17"/>
    <p:sldId id="344" r:id="rId18"/>
    <p:sldId id="400" r:id="rId19"/>
    <p:sldId id="427" r:id="rId20"/>
    <p:sldId id="467" r:id="rId21"/>
    <p:sldId id="345" r:id="rId22"/>
    <p:sldId id="401" r:id="rId23"/>
    <p:sldId id="392" r:id="rId24"/>
    <p:sldId id="405" r:id="rId25"/>
    <p:sldId id="403" r:id="rId26"/>
    <p:sldId id="397" r:id="rId27"/>
    <p:sldId id="393" r:id="rId28"/>
    <p:sldId id="404" r:id="rId29"/>
    <p:sldId id="309" r:id="rId30"/>
    <p:sldId id="349" r:id="rId31"/>
    <p:sldId id="320" r:id="rId32"/>
    <p:sldId id="390" r:id="rId33"/>
    <p:sldId id="391" r:id="rId34"/>
    <p:sldId id="468" r:id="rId35"/>
    <p:sldId id="469" r:id="rId36"/>
    <p:sldId id="321" r:id="rId37"/>
    <p:sldId id="394" r:id="rId38"/>
    <p:sldId id="473" r:id="rId39"/>
    <p:sldId id="322" r:id="rId40"/>
    <p:sldId id="346" r:id="rId41"/>
    <p:sldId id="395" r:id="rId42"/>
    <p:sldId id="348" r:id="rId43"/>
    <p:sldId id="35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47A"/>
    <a:srgbClr val="6880BE"/>
    <a:srgbClr val="6CC396"/>
    <a:srgbClr val="527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35" autoAdjust="0"/>
  </p:normalViewPr>
  <p:slideViewPr>
    <p:cSldViewPr snapToGrid="0">
      <p:cViewPr varScale="1">
        <p:scale>
          <a:sx n="93" d="100"/>
          <a:sy n="93" d="100"/>
        </p:scale>
        <p:origin x="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2EB87-9CA9-4154-8415-391E40E7A2B8}" type="datetimeFigureOut">
              <a:rPr lang="en-CA" smtClean="0"/>
              <a:t>2023-11-20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D7BFE-78EE-4B82-9E60-7890E92000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03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med and rehab sci combo presentations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691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*We work very closely with each of our university partners, and can advocate on behalf of our students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 – 4 years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 – 5 or 6 years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of OzTREKK's Australian universities have medicine programs which it is possible to enter directly from high school and lead to an MD or equivalent qualification. These include: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-Standalone single degree medicine programs (JCU and Monash)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-Combined degrees offer a guaranteed pathway to an MD, as entry requirements for both degrees are met at the initial offer stage, and progression through the program is based on passing with a minimum GPA.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-UG programs: Only JCU and Macquarie allow post-graduate studies for entry (i.e., you can’t have any post-secondary studies to enter all the others. High school only and no more than 2 years previous)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***AMANDA SAYS: I like to keep my students focused on 5 or less applications at a time. To keep them focused and to make the process as smooth as possible.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  <a:p>
            <a:endParaRPr lang="en-CA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8713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from 2023 intake eligibility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516E4-58CD-464E-8F22-B29B77949CC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4498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from 2023 intake eligibility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516E4-58CD-464E-8F22-B29B77949CC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004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Julie says: I think this slide should show MINIMUMS (we have a slide that shows competitive)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Speak with the OzTREKK Medicine Team to learn where you are </a:t>
            </a:r>
            <a:r>
              <a:rPr lang="en-US" b="1" i="1" dirty="0"/>
              <a:t>eligible</a:t>
            </a:r>
            <a:r>
              <a:rPr lang="en-US" b="1" dirty="0"/>
              <a:t> and </a:t>
            </a:r>
            <a:r>
              <a:rPr lang="en-US" b="1" i="1" dirty="0"/>
              <a:t>competitive.</a:t>
            </a:r>
            <a:r>
              <a:rPr lang="en-US" b="1" dirty="0"/>
              <a:t> </a:t>
            </a:r>
            <a:endParaRPr lang="en-CA" dirty="0">
              <a:cs typeface="Calibri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803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The main basis of assessment for the graduate entry medical schools that we represent is on GPA, MCAT and interview. FOR THE MD’s Supplementary documents such as a personal statement, reference letters, etc., will not be considered in the assessment process. Don’t stress about your extracurriculars!</a:t>
            </a:r>
            <a:endParaRPr lang="en-CA" dirty="0">
              <a:cs typeface="Calibri" panose="020F0502020204030204"/>
            </a:endParaRPr>
          </a:p>
          <a:p>
            <a:pPr marL="0" indent="0">
              <a:buNone/>
            </a:pPr>
            <a:endParaRPr lang="en-US" sz="1200" dirty="0"/>
          </a:p>
          <a:p>
            <a:r>
              <a:rPr lang="en-US" sz="1200" b="1" dirty="0"/>
              <a:t>A completed bachelor’s degree</a:t>
            </a:r>
            <a:r>
              <a:rPr lang="en-US" sz="1200" dirty="0"/>
              <a:t> within the last 10 years, if you graduated more than 10 years ago, please contact me to discuss your options. It doesn’t have to be a science degree.</a:t>
            </a: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sz="1200" dirty="0"/>
              <a:t>If you have a master’s degree some of the universities will use it in your assessment, some will not.</a:t>
            </a:r>
            <a:r>
              <a:rPr lang="en-US" dirty="0"/>
              <a:t> </a:t>
            </a: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/>
          </a:p>
          <a:p>
            <a:r>
              <a:rPr lang="en-US" sz="1200" b="1" dirty="0"/>
              <a:t>A minimum cumulative GPA of 70%</a:t>
            </a:r>
            <a:r>
              <a:rPr lang="en-US" sz="1200" dirty="0"/>
              <a:t> in your university studies</a:t>
            </a:r>
            <a:r>
              <a:rPr lang="en-US" dirty="0"/>
              <a:t> Get your academic advisor to tell you your GPA!</a:t>
            </a:r>
            <a:endParaRPr lang="en-US" sz="1200" dirty="0">
              <a:cs typeface="Calibri"/>
            </a:endParaRPr>
          </a:p>
          <a:p>
            <a:pPr>
              <a:defRPr/>
            </a:pPr>
            <a:r>
              <a:rPr lang="en-CA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do want to be sure that you know that OzTREKK does not perform</a:t>
            </a:r>
            <a:r>
              <a:rPr lang="en-CA" sz="1800" dirty="0"/>
              <a:t> </a:t>
            </a:r>
            <a:r>
              <a:rPr lang="en-CA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 GPA calculations and that is completed by the universities. There is no direct conversion onto the 4.0 scale here in Canada, however, I generally advise students to have a minimum of 70% or 2.7/4.0 and an 80% to be competitive.</a:t>
            </a:r>
            <a:r>
              <a:rPr lang="en-CA" sz="1800" dirty="0"/>
              <a:t> </a:t>
            </a:r>
            <a:endParaRPr lang="en-CA" dirty="0"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MCAT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do have below a 505, please contact me and I will share where I believe you can apply!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9281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https://oztrekk.com/resources/eligibility/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/>
              <a:t>The main basis of assessment for the graduate entry medical schools that we represent is on GPA, MCAT and interview. FOR THE MDs supplementary documents such as a personal statement, reference letters, etc., will not be considered in the assessment process. Don’t stress about your extracurriculars!</a:t>
            </a:r>
            <a:endParaRPr lang="en-CA" dirty="0">
              <a:cs typeface="Calibri" panose="020F0502020204030204"/>
            </a:endParaRPr>
          </a:p>
          <a:p>
            <a:pPr marL="0" indent="0">
              <a:buNone/>
            </a:pPr>
            <a:endParaRPr lang="en-US" sz="1200" dirty="0"/>
          </a:p>
          <a:p>
            <a:r>
              <a:rPr lang="en-US" sz="1200" b="1" dirty="0"/>
              <a:t>A completed bachelor’s degree</a:t>
            </a:r>
            <a:r>
              <a:rPr lang="en-US" sz="1200" dirty="0"/>
              <a:t> within the last 10 years, if you graduated more than 10 years ago, please contact me to discuss your options. It doesn’t have to be a science degree.</a:t>
            </a: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sz="1200" dirty="0"/>
              <a:t>If you have a master’s degree some of the universities will use it in your assessment, some will not.</a:t>
            </a:r>
            <a:r>
              <a:rPr lang="en-US" dirty="0"/>
              <a:t> </a:t>
            </a: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/>
          </a:p>
          <a:p>
            <a:r>
              <a:rPr lang="en-US" sz="1200" b="1" dirty="0"/>
              <a:t>A minimum cumulative GPA of 70%</a:t>
            </a:r>
            <a:r>
              <a:rPr lang="en-US" sz="1200" dirty="0"/>
              <a:t> in your university studies</a:t>
            </a:r>
            <a:r>
              <a:rPr lang="en-US" dirty="0"/>
              <a:t> Get your academic advisor to tell you your GPA!</a:t>
            </a:r>
            <a:endParaRPr lang="en-US" sz="1200" dirty="0">
              <a:cs typeface="Calibri"/>
            </a:endParaRPr>
          </a:p>
          <a:p>
            <a:pPr>
              <a:defRPr/>
            </a:pPr>
            <a:r>
              <a:rPr lang="en-CA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do want to be sure that you know that OzTREKK does not perform</a:t>
            </a:r>
            <a:r>
              <a:rPr lang="en-CA" sz="1800" dirty="0"/>
              <a:t> </a:t>
            </a:r>
            <a:r>
              <a:rPr lang="en-CA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 GPA calculations and that is completed by the universities. There is no direct conversion onto the 4.0 scale here in Canada, however, I generally advise students to have a minimum of 70% or 2.7/4.0 and an 80% to be competitive.</a:t>
            </a:r>
            <a:r>
              <a:rPr lang="en-CA" sz="1800" dirty="0"/>
              <a:t> </a:t>
            </a:r>
            <a:endParaRPr lang="en-CA" dirty="0"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MCAT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do have below a 505, please contact me and I will share where I believe you can apply!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857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Griffith - Once the interview has been held the interview score will be added to the GPA/Test combined rank and divided by 2 to provide a rank score used to determine whether applicants are eligible for an offer of a place in the program.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7078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Julie says: I think this slide should show MINIMUMS (we have a slide that shows competitive)</a:t>
            </a:r>
          </a:p>
          <a:p>
            <a:pPr>
              <a:defRPr/>
            </a:pPr>
            <a:endParaRPr lang="en-US" b="1"/>
          </a:p>
          <a:p>
            <a:pPr>
              <a:defRPr/>
            </a:pPr>
            <a:r>
              <a:rPr lang="en-US" b="1"/>
              <a:t>*GPA – minimums shown; varies by university (for UG, JCU’s 86% is the lowest GPA)</a:t>
            </a:r>
            <a:endParaRPr lang="en-US"/>
          </a:p>
          <a:p>
            <a:pPr>
              <a:defRPr/>
            </a:pPr>
            <a:endParaRPr lang="en-US" b="1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764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r>
              <a:rPr lang="en-US" sz="1200"/>
              <a:t>You must have the following:</a:t>
            </a:r>
          </a:p>
          <a:p>
            <a:pPr marL="0" indent="0">
              <a:buNone/>
            </a:pPr>
            <a:r>
              <a:rPr lang="en-US" sz="1200" b="1"/>
              <a:t>A completed bachelor’s degree</a:t>
            </a:r>
            <a:r>
              <a:rPr lang="en-US" sz="1200"/>
              <a:t> within the last 10 years, if you graduated more than 10 years ago, please contact me to discuss your options</a:t>
            </a:r>
          </a:p>
          <a:p>
            <a:r>
              <a:rPr lang="en-US" sz="1200" b="1"/>
              <a:t>A minimum cumulative GPA of 70%</a:t>
            </a:r>
            <a:r>
              <a:rPr lang="en-US" sz="1200"/>
              <a:t> in your university studies</a:t>
            </a:r>
            <a:r>
              <a:rPr lang="en-US"/>
              <a:t> Get your academic advisor to tell you your GPA</a:t>
            </a:r>
            <a:endParaRPr lang="en-US" sz="1200">
              <a:cs typeface="Calibri"/>
            </a:endParaRPr>
          </a:p>
          <a:p>
            <a:pPr>
              <a:defRPr/>
            </a:pPr>
            <a:r>
              <a:rPr lang="en-CA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do want to be sure that you know that OzTREKK does not perform</a:t>
            </a:r>
            <a:r>
              <a:rPr lang="en-CA" sz="1800"/>
              <a:t> </a:t>
            </a:r>
            <a:r>
              <a:rPr lang="en-CA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 GPA calculations and that is completed by the universities. There is no direct conversion onto the 4.0 scale here in Canada, however, I generally advise students to have a minimum of 70% or 2.7/4.0 and an 80% to be competitive.</a:t>
            </a:r>
            <a:r>
              <a:rPr lang="en-CA" sz="1800"/>
              <a:t> </a:t>
            </a:r>
            <a:endParaRPr lang="en-CA">
              <a:ea typeface="+mn-ea"/>
              <a:cs typeface="+mn-cs"/>
            </a:endParaRPr>
          </a:p>
          <a:p>
            <a:pPr marL="0" indent="0">
              <a:buNone/>
            </a:pPr>
            <a:endParaRPr lang="en-US" sz="1800"/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look at all the MCAT averages and ranges from each university. This is based on the OzTREKK students who received Letters of Offers for 1-2020: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Offer Record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 MCAT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 MCAT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Minimum MCAT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Deakin University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509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518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503</a:t>
            </a: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Flinders University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506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519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496</a:t>
            </a: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Griffith University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79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508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521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494</a:t>
            </a: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Macquarie University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505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511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502</a:t>
            </a: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Melbourne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507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518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493</a:t>
            </a: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Sydney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504*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525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504</a:t>
            </a: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Queensland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111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525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504</a:t>
            </a:r>
          </a:p>
          <a:p>
            <a:r>
              <a:rPr lang="en-CA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 of Western Australia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510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520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495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*Sydney – the 504 was a student off the waitlist, so a 505 was really the minimum score if we do not consider the waitlist. </a:t>
            </a:r>
          </a:p>
          <a:p>
            <a:endParaRPr lang="en-US"/>
          </a:p>
          <a:p>
            <a:endParaRPr lang="en-CA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8425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622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This is part of “What does OzTREKK do?”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4208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*Differs from that in Canada!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1868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*You have options after graduation; you will practice SOMEWHERE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1: return for the match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2: complete PG training in Australia, return as a doctor</a:t>
            </a:r>
          </a:p>
          <a:p>
            <a:r>
              <a:rPr lang="en-US">
                <a:cs typeface="Calibri"/>
              </a:rPr>
              <a:t>3: complete internship, return for the match</a:t>
            </a:r>
          </a:p>
          <a:p>
            <a:r>
              <a:rPr lang="en-US">
                <a:cs typeface="Calibri"/>
              </a:rPr>
              <a:t>4: match in the US match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cs typeface="Calibri"/>
              </a:rPr>
              <a:t>Speaker note: we need to stress that everyone is here for #1 but they need to understand the others as most students are choosing #2 or #3</a:t>
            </a:r>
          </a:p>
          <a:p>
            <a:endParaRPr lang="en-CA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3053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OzTREKK registration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63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Ashish’s registration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440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Casey’s registration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8032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Sarah’s registration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8515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Sonny’s registration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5936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 – 4 years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 – 5 or 6 years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of OzTREKK's Australian universities have medicine programs which it is possible to enter directly from high school and lead to an MD or equivalent qualification. These include: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-Standalone single degree medicine programs (JCU and Monash)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-Combined degrees offer a guaranteed pathway to an MD, as entry requirements for both degrees are met at the initial offer stage, and progression through the program is based on passing with a minimum GPA.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-UG programs: Only JCU and Macquarie allow post-graduate studies for entry (i.e., you can’t have any post-secondary studies to enter all the others. High school only and no more than 2 years previous)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***I like to keep my students focused on 5 or less applications at a time. To keep them focused and to make the process as smooth as possible.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9137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/>
              </a:rPr>
              <a:t>*Take-home point: The competition will likely be higher for the 2022 intake. Stay updated. 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5332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We can add more stats here later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966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Reach out to your admissions team if you have any questions along the way.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8715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*Straightforward process with ample support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54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Beautiful Melbourne and </a:t>
            </a:r>
            <a:r>
              <a:rPr lang="en-CA" err="1"/>
              <a:t>Yarra</a:t>
            </a:r>
            <a:r>
              <a:rPr lang="en-CA"/>
              <a:t> River!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472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Generic version – good for all programs</a:t>
            </a:r>
          </a:p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1812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Brisbane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8608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dirty="0">
                <a:solidFill>
                  <a:schemeClr val="tx1"/>
                </a:solidFill>
                <a:latin typeface="+mj-lt"/>
              </a:rPr>
              <a:t>Many OzTREKK students spend their vacation time travelling Oz!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="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Amanda’s notes: Feel free to tell people I’ve travelled a lot in Aus and am always happy to chat about locations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181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Melbourne shown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D7BFE-78EE-4B82-9E60-7890E92000C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139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26680"/>
            <a:ext cx="12188825" cy="457200"/>
          </a:xfrm>
          <a:prstGeom prst="rect">
            <a:avLst/>
          </a:prstGeom>
          <a:solidFill>
            <a:srgbClr val="68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653" y="747786"/>
            <a:ext cx="10027921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6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No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3425" y="4624371"/>
            <a:ext cx="10025149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/>
          </p:cNvCxnSpPr>
          <p:nvPr/>
        </p:nvCxnSpPr>
        <p:spPr>
          <a:xfrm>
            <a:off x="1207658" y="4474741"/>
            <a:ext cx="964131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F23BA51-6E55-BEC0-E1F2-FCE9899448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160" y="6493079"/>
            <a:ext cx="811302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97280" y="286604"/>
            <a:ext cx="10058400" cy="990106"/>
          </a:xfrm>
        </p:spPr>
        <p:txBody>
          <a:bodyPr/>
          <a:lstStyle/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80" y="1699404"/>
            <a:ext cx="4639736" cy="4169689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Topic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15944" y="1699404"/>
            <a:ext cx="4639736" cy="416969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Topic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97280" y="286604"/>
            <a:ext cx="10058400" cy="99010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689259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rgbClr val="6880B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Fancy topic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80" y="2536166"/>
            <a:ext cx="4639736" cy="33329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1689259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rgbClr val="6880B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Fancy topic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515944" y="2536165"/>
            <a:ext cx="4639736" cy="333292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86604"/>
            <a:ext cx="10058400" cy="99010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58984" y="812799"/>
            <a:ext cx="5928344" cy="52947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Oztrekk.com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6068" y="738758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06067" y="3054737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CAA165-D8D7-4987-8888-DEE55B620A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9834" y="738758"/>
            <a:ext cx="5928344" cy="53804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393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5" y="0"/>
            <a:ext cx="12191985" cy="685800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Full image slide -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374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 userDrawn="1"/>
        </p:nvSpPr>
        <p:spPr>
          <a:xfrm>
            <a:off x="0" y="5257800"/>
            <a:ext cx="12188825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-3160" y="-17306"/>
            <a:ext cx="12191985" cy="5275106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Image slide with footer - 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79" y="546611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err="1"/>
              <a:t>Subheader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68773F5-C641-1067-88F1-041FA632A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97" y="6208022"/>
            <a:ext cx="886808" cy="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2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slide with footer - 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THANK YOU SLIDE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CONTACT INFO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OzTREKK.com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FF1D86C-6013-6774-5252-D70041362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297" y="6208022"/>
            <a:ext cx="886808" cy="2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6858000"/>
          </a:xfrm>
          <a:noFill/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749A2FB-41D0-48A8-95B4-539A5252006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66800" y="5053965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1" cap="all" spc="20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DEEE06-A036-46FE-856E-6C24C9535F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127330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6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with Full Slide Image</a:t>
            </a:r>
          </a:p>
        </p:txBody>
      </p:sp>
    </p:spTree>
    <p:extLst>
      <p:ext uri="{BB962C8B-B14F-4D97-AF65-F5344CB8AC3E}">
        <p14:creationId xmlns:p14="http://schemas.microsoft.com/office/powerpoint/2010/main" val="338375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icture with Caption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6858000"/>
          </a:xfrm>
          <a:noFill/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749A2FB-41D0-48A8-95B4-539A5252006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66800" y="5053965"/>
            <a:ext cx="69913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1" cap="all" spc="20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DEEE06-A036-46FE-856E-6C24C9535F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1273302"/>
            <a:ext cx="699135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6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with </a:t>
            </a:r>
            <a:br>
              <a:rPr lang="en-US"/>
            </a:br>
            <a:r>
              <a:rPr lang="en-US"/>
              <a:t>Partial Image</a:t>
            </a:r>
          </a:p>
        </p:txBody>
      </p:sp>
    </p:spTree>
    <p:extLst>
      <p:ext uri="{BB962C8B-B14F-4D97-AF65-F5344CB8AC3E}">
        <p14:creationId xmlns:p14="http://schemas.microsoft.com/office/powerpoint/2010/main" val="28122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2_Content with Caption">
    <p:bg>
      <p:bgPr>
        <a:blipFill>
          <a:blip r:embed="rId2">
            <a:alphaModFix amt="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466" y="786383"/>
            <a:ext cx="3517567" cy="3890392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6897" y="325723"/>
            <a:ext cx="6939828" cy="62065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3465" y="4838700"/>
            <a:ext cx="3517567" cy="126885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9991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1985" cy="685800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749A2FB-41D0-48A8-95B4-539A5252006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42912" y="5730239"/>
            <a:ext cx="7872413" cy="50863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title - Section WITH IMAGE</a:t>
            </a:r>
          </a:p>
        </p:txBody>
      </p:sp>
    </p:spTree>
    <p:extLst>
      <p:ext uri="{BB962C8B-B14F-4D97-AF65-F5344CB8AC3E}">
        <p14:creationId xmlns:p14="http://schemas.microsoft.com/office/powerpoint/2010/main" val="210778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1985" cy="685800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C605B7-2CD5-4072-B528-40C24DBC9D05}"/>
              </a:ext>
            </a:extLst>
          </p:cNvPr>
          <p:cNvSpPr/>
          <p:nvPr userDrawn="1"/>
        </p:nvSpPr>
        <p:spPr>
          <a:xfrm>
            <a:off x="0" y="5464016"/>
            <a:ext cx="9163050" cy="104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749A2FB-41D0-48A8-95B4-539A5252006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42912" y="5730239"/>
            <a:ext cx="7872413" cy="50863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1" cap="all" spc="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title - Section WITH IMAGE</a:t>
            </a:r>
          </a:p>
        </p:txBody>
      </p:sp>
    </p:spTree>
    <p:extLst>
      <p:ext uri="{BB962C8B-B14F-4D97-AF65-F5344CB8AC3E}">
        <p14:creationId xmlns:p14="http://schemas.microsoft.com/office/powerpoint/2010/main" val="302483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1985" cy="685800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C605B7-2CD5-4072-B528-40C24DBC9D05}"/>
              </a:ext>
            </a:extLst>
          </p:cNvPr>
          <p:cNvSpPr/>
          <p:nvPr userDrawn="1"/>
        </p:nvSpPr>
        <p:spPr>
          <a:xfrm>
            <a:off x="3028950" y="5464015"/>
            <a:ext cx="9163050" cy="104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749A2FB-41D0-48A8-95B4-539A5252006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452812" y="5730238"/>
            <a:ext cx="8339138" cy="508635"/>
          </a:xfrm>
        </p:spPr>
        <p:txBody>
          <a:bodyPr lIns="91440" rIns="91440" anchor="t" anchorCtr="0">
            <a:normAutofit/>
          </a:bodyPr>
          <a:lstStyle>
            <a:lvl1pPr marL="0" indent="0" algn="r">
              <a:buNone/>
              <a:defRPr sz="2400" b="1" cap="all" spc="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title - Section WITH IMAGE</a:t>
            </a:r>
          </a:p>
        </p:txBody>
      </p:sp>
    </p:spTree>
    <p:extLst>
      <p:ext uri="{BB962C8B-B14F-4D97-AF65-F5344CB8AC3E}">
        <p14:creationId xmlns:p14="http://schemas.microsoft.com/office/powerpoint/2010/main" val="153740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1985" cy="685800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9B937-3A87-4738-9755-90188ECCCA4C}"/>
              </a:ext>
            </a:extLst>
          </p:cNvPr>
          <p:cNvSpPr/>
          <p:nvPr userDrawn="1"/>
        </p:nvSpPr>
        <p:spPr>
          <a:xfrm>
            <a:off x="1036312" y="5289229"/>
            <a:ext cx="10119359" cy="10410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749A2FB-41D0-48A8-95B4-539A5252006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926422" y="5555452"/>
            <a:ext cx="8339138" cy="508635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title - Section DIVIDER WITH IMAGE</a:t>
            </a:r>
          </a:p>
        </p:txBody>
      </p:sp>
    </p:spTree>
    <p:extLst>
      <p:ext uri="{BB962C8B-B14F-4D97-AF65-F5344CB8AC3E}">
        <p14:creationId xmlns:p14="http://schemas.microsoft.com/office/powerpoint/2010/main" val="281559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86604"/>
            <a:ext cx="10058400" cy="99010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1656272"/>
            <a:ext cx="10058400" cy="421282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68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15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681289"/>
            <a:ext cx="10058400" cy="41878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88720" y="1491939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CD328BB-D5B0-096B-E4AA-323ACEDD3A1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8408" y="6484690"/>
            <a:ext cx="870025" cy="2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8" r:id="rId3"/>
    <p:sldLayoutId id="2147483679" r:id="rId4"/>
    <p:sldLayoutId id="2147483673" r:id="rId5"/>
    <p:sldLayoutId id="2147483674" r:id="rId6"/>
    <p:sldLayoutId id="2147483675" r:id="rId7"/>
    <p:sldLayoutId id="2147483676" r:id="rId8"/>
    <p:sldLayoutId id="2147483662" r:id="rId9"/>
    <p:sldLayoutId id="2147483664" r:id="rId10"/>
    <p:sldLayoutId id="2147483665" r:id="rId11"/>
    <p:sldLayoutId id="2147483666" r:id="rId12"/>
    <p:sldLayoutId id="2147483668" r:id="rId13"/>
    <p:sldLayoutId id="2147483672" r:id="rId14"/>
    <p:sldLayoutId id="2147483670" r:id="rId15"/>
    <p:sldLayoutId id="2147483677" r:id="rId16"/>
    <p:sldLayoutId id="214748366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116DDE2-F7C8-42C3-AB4D-7F85B263EE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16" y="29851"/>
            <a:ext cx="12191984" cy="685799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03E3A-EF5C-4F49-B3BD-3B0A90DDD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6909" y="858438"/>
            <a:ext cx="5593347" cy="4294159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6880BE"/>
                </a:solidFill>
                <a:latin typeface="Avenir Next LT Pro" panose="020B0504020202020204" pitchFamily="34" charset="0"/>
              </a:rPr>
              <a:t>How to Get Into Medical School in Australia</a:t>
            </a:r>
            <a:endParaRPr lang="en-US" sz="5400" dirty="0">
              <a:solidFill>
                <a:srgbClr val="6880B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F2BD60-137A-4E0F-B3FB-A69CD91DCC1D}"/>
              </a:ext>
            </a:extLst>
          </p:cNvPr>
          <p:cNvSpPr/>
          <p:nvPr/>
        </p:nvSpPr>
        <p:spPr>
          <a:xfrm>
            <a:off x="6294268" y="5271563"/>
            <a:ext cx="5897732" cy="72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FB960-BF8D-41AC-8728-7AC4C93DDCB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40497" y="5362574"/>
            <a:ext cx="4757175" cy="53073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  <a:latin typeface="Avenir Next LT Pro" panose="020B0504020202020204" pitchFamily="34" charset="0"/>
              </a:rPr>
              <a:t>Admissions 101</a:t>
            </a:r>
          </a:p>
        </p:txBody>
      </p:sp>
    </p:spTree>
    <p:extLst>
      <p:ext uri="{BB962C8B-B14F-4D97-AF65-F5344CB8AC3E}">
        <p14:creationId xmlns:p14="http://schemas.microsoft.com/office/powerpoint/2010/main" val="4155509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ridge over wat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CAB13FDD-6279-4467-8725-1EE2F58DCF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" y="-5596"/>
            <a:ext cx="12191985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0C758A-04FC-4037-BA1C-A59C02947A9A}"/>
              </a:ext>
            </a:extLst>
          </p:cNvPr>
          <p:cNvSpPr/>
          <p:nvPr/>
        </p:nvSpPr>
        <p:spPr>
          <a:xfrm>
            <a:off x="7295746" y="5373046"/>
            <a:ext cx="4896254" cy="87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B473E-F285-479D-A090-ECFC761EEA1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840494" y="5555449"/>
            <a:ext cx="3669353" cy="508635"/>
          </a:xfrm>
        </p:spPr>
        <p:txBody>
          <a:bodyPr/>
          <a:lstStyle/>
          <a:p>
            <a:pPr algn="l"/>
            <a:r>
              <a:rPr lang="en-CA"/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62740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3D3E2-99FD-46CC-AD15-B02382FA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/>
              <a:t>Why Australia?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FB635-1248-40F5-9F95-8F77F0A13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b="1">
                <a:solidFill>
                  <a:schemeClr val="accent2"/>
                </a:solidFill>
              </a:rPr>
              <a:t>THERE’S A LOT MORE TO AUSTRALIA THAN GREAT BEACHES…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E2BE2C4-4127-498C-8242-58E3485CE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6" y="1807199"/>
            <a:ext cx="372938" cy="38836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5BA4F7F-D22D-480C-9F45-B874E571A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6" y="2414411"/>
            <a:ext cx="372938" cy="38836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C536092-948C-4CF9-8318-B0565B369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6" y="3410310"/>
            <a:ext cx="372938" cy="38836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82C462E-0DF7-45E3-94D4-FC5F7347B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6" y="3970670"/>
            <a:ext cx="372938" cy="38836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D3721A-ECE9-45FF-9565-CA9364147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6" y="4531030"/>
            <a:ext cx="372938" cy="38836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99E91C-76C3-4ECD-84D8-632EC816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97" y="1724496"/>
            <a:ext cx="6053959" cy="4203337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CA" sz="2400" b="0" dirty="0"/>
              <a:t>23 million, diverse population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CA" sz="2400" b="0" dirty="0"/>
              <a:t>Similar to Canada: size, healthcare, education, legal system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CA" sz="2400" b="0" dirty="0"/>
              <a:t>English-speaking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CA" sz="2400" b="0" dirty="0"/>
              <a:t>Ranks in “Most Liveable Cities” in the world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CA" sz="2400" b="0" dirty="0"/>
              <a:t>Amazing climate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CA" dirty="0"/>
              <a:t>Medical schools have prestigious global reputation</a:t>
            </a:r>
          </a:p>
          <a:p>
            <a:pPr marL="0" indent="0">
              <a:lnSpc>
                <a:spcPct val="120000"/>
              </a:lnSpc>
              <a:buNone/>
            </a:pPr>
            <a:endParaRPr lang="en-CA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4DF5D6A-A576-A244-55F3-58CB34EC3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6" y="5133873"/>
            <a:ext cx="372938" cy="3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9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81AF-EAAA-4A8B-BDF9-09F4E3F08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7498" y="738758"/>
            <a:ext cx="3676137" cy="2093975"/>
          </a:xfrm>
        </p:spPr>
        <p:txBody>
          <a:bodyPr anchor="b">
            <a:normAutofit/>
          </a:bodyPr>
          <a:lstStyle/>
          <a:p>
            <a:r>
              <a:rPr lang="en-CA" b="1"/>
              <a:t>Why Study </a:t>
            </a:r>
            <a:br>
              <a:rPr lang="en-CA" b="1"/>
            </a:br>
            <a:r>
              <a:rPr lang="en-CA" b="1"/>
              <a:t>in Australia?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BF0F7-2236-40B1-A829-895F1D5CC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7498" y="3054737"/>
            <a:ext cx="3784059" cy="3064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>
                <a:solidFill>
                  <a:schemeClr val="accent2"/>
                </a:solidFill>
              </a:rPr>
              <a:t>Limited places at Canadian unis</a:t>
            </a:r>
          </a:p>
          <a:p>
            <a:pPr marL="0" indent="0">
              <a:buNone/>
            </a:pPr>
            <a:r>
              <a:rPr lang="en-US" sz="1700" b="1">
                <a:solidFill>
                  <a:schemeClr val="accent2"/>
                </a:solidFill>
              </a:rPr>
              <a:t>Prestigious global reputation</a:t>
            </a:r>
          </a:p>
          <a:p>
            <a:pPr marL="0" indent="0">
              <a:buNone/>
            </a:pPr>
            <a:r>
              <a:rPr lang="en-US" sz="1700" b="1">
                <a:solidFill>
                  <a:schemeClr val="accent2"/>
                </a:solidFill>
              </a:rPr>
              <a:t>Can return to practice in Canada</a:t>
            </a:r>
          </a:p>
          <a:p>
            <a:pPr marL="0" indent="0">
              <a:buNone/>
            </a:pPr>
            <a:r>
              <a:rPr lang="en-US" sz="1700" b="1">
                <a:solidFill>
                  <a:schemeClr val="accent2"/>
                </a:solidFill>
              </a:rPr>
              <a:t>Student support/hands-on approach</a:t>
            </a:r>
          </a:p>
          <a:p>
            <a:pPr marL="0" indent="0">
              <a:buNone/>
            </a:pPr>
            <a:r>
              <a:rPr lang="en-US" sz="1700" b="1">
                <a:solidFill>
                  <a:schemeClr val="accent2"/>
                </a:solidFill>
              </a:rPr>
              <a:t>Beautiful climate, beaches, and cities </a:t>
            </a:r>
          </a:p>
          <a:p>
            <a:pPr marL="0" indent="0">
              <a:buNone/>
            </a:pPr>
            <a:r>
              <a:rPr lang="en-US" sz="1700" b="1">
                <a:solidFill>
                  <a:schemeClr val="accent2"/>
                </a:solidFill>
              </a:rPr>
              <a:t>Adventurous outdoor lifestyle</a:t>
            </a:r>
            <a:endParaRPr lang="en-CA" sz="1700" b="1">
              <a:solidFill>
                <a:schemeClr val="accent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5F56E6-98E1-4437-8DAB-09B8F2D89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9011" r="19011"/>
          <a:stretch/>
        </p:blipFill>
        <p:spPr>
          <a:xfrm>
            <a:off x="0" y="0"/>
            <a:ext cx="7556306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340284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36BE42E-4113-4921-B46E-C8E6CB5FBF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0" y="4"/>
            <a:ext cx="12191985" cy="6857991"/>
          </a:xfrm>
        </p:spPr>
      </p:pic>
    </p:spTree>
    <p:extLst>
      <p:ext uri="{BB962C8B-B14F-4D97-AF65-F5344CB8AC3E}">
        <p14:creationId xmlns:p14="http://schemas.microsoft.com/office/powerpoint/2010/main" val="361869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AB13FDD-6279-4467-8725-1EE2F58DCF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15" y="0"/>
            <a:ext cx="12191985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0C758A-04FC-4037-BA1C-A59C02947A9A}"/>
              </a:ext>
            </a:extLst>
          </p:cNvPr>
          <p:cNvSpPr/>
          <p:nvPr/>
        </p:nvSpPr>
        <p:spPr>
          <a:xfrm>
            <a:off x="5800436" y="5373046"/>
            <a:ext cx="6391564" cy="87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B473E-F285-479D-A090-ECFC761EEA1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56218" y="5555449"/>
            <a:ext cx="5053630" cy="508635"/>
          </a:xfrm>
        </p:spPr>
        <p:txBody>
          <a:bodyPr>
            <a:normAutofit/>
          </a:bodyPr>
          <a:lstStyle/>
          <a:p>
            <a:pPr algn="l"/>
            <a:r>
              <a:rPr lang="en-CA"/>
              <a:t>Med schools in AUSTRALIA</a:t>
            </a:r>
          </a:p>
        </p:txBody>
      </p:sp>
    </p:spTree>
    <p:extLst>
      <p:ext uri="{BB962C8B-B14F-4D97-AF65-F5344CB8AC3E}">
        <p14:creationId xmlns:p14="http://schemas.microsoft.com/office/powerpoint/2010/main" val="175127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13067-924D-4AEA-BF2B-BE843112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OzTREKK’s University Partners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79A267-7015-4141-8064-16F313BA908A}"/>
              </a:ext>
            </a:extLst>
          </p:cNvPr>
          <p:cNvSpPr txBox="1">
            <a:spLocks/>
          </p:cNvSpPr>
          <p:nvPr/>
        </p:nvSpPr>
        <p:spPr>
          <a:xfrm>
            <a:off x="1526326" y="2114630"/>
            <a:ext cx="4946393" cy="399195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cs typeface="Calibri" panose="020F0502020204030204" pitchFamily="34" charset="0"/>
              </a:rPr>
              <a:t>11 </a:t>
            </a:r>
            <a:r>
              <a:rPr lang="en-US" sz="2000" dirty="0">
                <a:cs typeface="Calibri" panose="020F0502020204030204" pitchFamily="34" charset="0"/>
              </a:rPr>
              <a:t>medical schools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cs typeface="Calibri" panose="020F0502020204030204" pitchFamily="34" charset="0"/>
              </a:rPr>
              <a:t>9 options for students in final semester or with completed degrees</a:t>
            </a:r>
            <a:endParaRPr lang="en-CA" sz="2000" dirty="0"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cs typeface="Calibri" panose="020F0502020204030204" pitchFamily="34" charset="0"/>
              </a:rPr>
              <a:t>6 undergrad options for students applying directly from high school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cs typeface="Calibri" panose="020F0502020204030204" pitchFamily="34" charset="0"/>
              </a:rPr>
              <a:t>2 undergrad options for students with partially completed bachelor’s degrees</a:t>
            </a:r>
          </a:p>
          <a:p>
            <a:pPr>
              <a:lnSpc>
                <a:spcPct val="100000"/>
              </a:lnSpc>
            </a:pPr>
            <a:endParaRPr lang="en-CA" sz="20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6BE4FB9-3302-43E9-B756-77AF81930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5" y="2111663"/>
            <a:ext cx="372938" cy="38836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51E3629-672F-43E7-8564-2F122D49F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5" y="2775759"/>
            <a:ext cx="372938" cy="38836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038D31D-C5A7-4427-B895-34B3373B4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5" y="3651270"/>
            <a:ext cx="372938" cy="38836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2CA1A9F-8E04-428E-B1DF-CA59CA09C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5" y="4618500"/>
            <a:ext cx="372938" cy="38836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977535A-F065-974D-21CA-2E4B8F295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395" y="1905482"/>
            <a:ext cx="5671176" cy="38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40B5A4-8E24-7070-DE9F-D26D0651A03D}"/>
              </a:ext>
            </a:extLst>
          </p:cNvPr>
          <p:cNvSpPr/>
          <p:nvPr/>
        </p:nvSpPr>
        <p:spPr>
          <a:xfrm>
            <a:off x="0" y="0"/>
            <a:ext cx="4431323" cy="6858000"/>
          </a:xfrm>
          <a:prstGeom prst="rect">
            <a:avLst/>
          </a:prstGeom>
          <a:solidFill>
            <a:srgbClr val="68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E9648-AD60-AB47-2CFC-E00944224646}"/>
              </a:ext>
            </a:extLst>
          </p:cNvPr>
          <p:cNvSpPr txBox="1"/>
          <p:nvPr/>
        </p:nvSpPr>
        <p:spPr>
          <a:xfrm>
            <a:off x="496430" y="3067341"/>
            <a:ext cx="3436536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00"/>
              </a:lnSpc>
            </a:pPr>
            <a:r>
              <a:rPr lang="en-US" sz="7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GRADUATEMEDICINE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BC1EB7-3367-2F9E-D0B2-9A37B442EA04}"/>
              </a:ext>
            </a:extLst>
          </p:cNvPr>
          <p:cNvSpPr txBox="1"/>
          <p:nvPr/>
        </p:nvSpPr>
        <p:spPr>
          <a:xfrm>
            <a:off x="497392" y="4936627"/>
            <a:ext cx="343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2023 INTAKE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8828EA-D063-20C7-84EB-EF5CD1398F3A}"/>
              </a:ext>
            </a:extLst>
          </p:cNvPr>
          <p:cNvGrpSpPr/>
          <p:nvPr/>
        </p:nvGrpSpPr>
        <p:grpSpPr>
          <a:xfrm>
            <a:off x="4829176" y="1371469"/>
            <a:ext cx="6866394" cy="4152246"/>
            <a:chOff x="4829176" y="1371469"/>
            <a:chExt cx="6866394" cy="41522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B44219-B409-B056-FC05-241110ADFAC3}"/>
                </a:ext>
              </a:extLst>
            </p:cNvPr>
            <p:cNvGrpSpPr/>
            <p:nvPr/>
          </p:nvGrpSpPr>
          <p:grpSpPr>
            <a:xfrm>
              <a:off x="4928716" y="1371470"/>
              <a:ext cx="3280788" cy="1969477"/>
              <a:chOff x="5345723" y="1858944"/>
              <a:chExt cx="3064747" cy="196947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E1D1AC1-B850-84E3-C565-D31286C92455}"/>
                  </a:ext>
                </a:extLst>
              </p:cNvPr>
              <p:cNvSpPr/>
              <p:nvPr/>
            </p:nvSpPr>
            <p:spPr>
              <a:xfrm>
                <a:off x="5345723" y="1858944"/>
                <a:ext cx="3064747" cy="1969477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B7B181-42B1-21EA-946E-7E4818D46581}"/>
                  </a:ext>
                </a:extLst>
              </p:cNvPr>
              <p:cNvSpPr txBox="1"/>
              <p:nvPr/>
            </p:nvSpPr>
            <p:spPr>
              <a:xfrm>
                <a:off x="5967044" y="2072235"/>
                <a:ext cx="1822102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7200" b="1" dirty="0">
                    <a:solidFill>
                      <a:srgbClr val="6880BE"/>
                    </a:solidFill>
                    <a:latin typeface="Bahnschrift Condensed" panose="020B0502040204020203" pitchFamily="34" charset="0"/>
                  </a:rPr>
                  <a:t>1,699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78139E-5FA2-6F90-C1B5-EE22005F8723}"/>
                  </a:ext>
                </a:extLst>
              </p:cNvPr>
              <p:cNvSpPr txBox="1"/>
              <p:nvPr/>
            </p:nvSpPr>
            <p:spPr>
              <a:xfrm>
                <a:off x="5396800" y="2712406"/>
                <a:ext cx="2962589" cy="84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3200" b="1" dirty="0">
                    <a:latin typeface="Bahnschrift Condensed" panose="020B0502040204020203" pitchFamily="34" charset="0"/>
                  </a:rPr>
                  <a:t>Apps Submitted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EC03BEA-4EF9-E39B-5010-27B79D345892}"/>
                </a:ext>
              </a:extLst>
            </p:cNvPr>
            <p:cNvGrpSpPr/>
            <p:nvPr/>
          </p:nvGrpSpPr>
          <p:grpSpPr>
            <a:xfrm>
              <a:off x="8422582" y="1371469"/>
              <a:ext cx="3272988" cy="1969478"/>
              <a:chOff x="5345723" y="1858944"/>
              <a:chExt cx="3064747" cy="196947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F97D35B-2F42-AFA3-07F5-9A4DEA73BA8E}"/>
                  </a:ext>
                </a:extLst>
              </p:cNvPr>
              <p:cNvSpPr/>
              <p:nvPr/>
            </p:nvSpPr>
            <p:spPr>
              <a:xfrm>
                <a:off x="5345723" y="1858944"/>
                <a:ext cx="3064747" cy="1969477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D02DC0-B0B0-8AFE-5569-D75E5E23B433}"/>
                  </a:ext>
                </a:extLst>
              </p:cNvPr>
              <p:cNvSpPr txBox="1"/>
              <p:nvPr/>
            </p:nvSpPr>
            <p:spPr>
              <a:xfrm>
                <a:off x="5967044" y="2072235"/>
                <a:ext cx="1822102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7200" b="1" dirty="0">
                    <a:solidFill>
                      <a:srgbClr val="6880BE"/>
                    </a:solidFill>
                    <a:latin typeface="Bahnschrift Condensed" panose="020B0502040204020203" pitchFamily="34" charset="0"/>
                  </a:rPr>
                  <a:t>545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9CF6FC-A47B-68E0-3A4F-624E7278F5B1}"/>
                  </a:ext>
                </a:extLst>
              </p:cNvPr>
              <p:cNvSpPr txBox="1"/>
              <p:nvPr/>
            </p:nvSpPr>
            <p:spPr>
              <a:xfrm>
                <a:off x="5396800" y="2712406"/>
                <a:ext cx="2962589" cy="84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3200" b="1">
                    <a:latin typeface="Bahnschrift Condensed" panose="020B0502040204020203" pitchFamily="34" charset="0"/>
                  </a:rPr>
                  <a:t>Offers Received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7CDF54-5BD2-B39F-8D3B-0D3A1AC5263C}"/>
                </a:ext>
              </a:extLst>
            </p:cNvPr>
            <p:cNvGrpSpPr/>
            <p:nvPr/>
          </p:nvGrpSpPr>
          <p:grpSpPr>
            <a:xfrm>
              <a:off x="4829176" y="3554238"/>
              <a:ext cx="3486250" cy="1969477"/>
              <a:chOff x="5239794" y="1858944"/>
              <a:chExt cx="3276601" cy="1969477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BCBBAE8-9F91-0B1E-6BDF-295793E5AA11}"/>
                  </a:ext>
                </a:extLst>
              </p:cNvPr>
              <p:cNvSpPr/>
              <p:nvPr/>
            </p:nvSpPr>
            <p:spPr>
              <a:xfrm>
                <a:off x="5345723" y="1858944"/>
                <a:ext cx="3064747" cy="1969477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7C75C1-D765-C8BC-0E06-A38111C7FD7B}"/>
                  </a:ext>
                </a:extLst>
              </p:cNvPr>
              <p:cNvSpPr txBox="1"/>
              <p:nvPr/>
            </p:nvSpPr>
            <p:spPr>
              <a:xfrm>
                <a:off x="5967044" y="2072235"/>
                <a:ext cx="1822102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7200" b="1" dirty="0">
                    <a:solidFill>
                      <a:srgbClr val="6880BE"/>
                    </a:solidFill>
                    <a:latin typeface="Bahnschrift Condensed" panose="020B0502040204020203" pitchFamily="34" charset="0"/>
                  </a:rPr>
                  <a:t>506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E19C0E-A3C2-3884-E88A-9C44BA1296E0}"/>
                  </a:ext>
                </a:extLst>
              </p:cNvPr>
              <p:cNvSpPr txBox="1"/>
              <p:nvPr/>
            </p:nvSpPr>
            <p:spPr>
              <a:xfrm>
                <a:off x="5239794" y="2712406"/>
                <a:ext cx="3276601" cy="821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3200" b="1">
                    <a:latin typeface="Bahnschrift Condensed" panose="020B0502040204020203" pitchFamily="34" charset="0"/>
                  </a:rPr>
                  <a:t>Competitive MCAT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128FD35-C4FB-356A-A3F8-EFCDD54ED60E}"/>
                </a:ext>
              </a:extLst>
            </p:cNvPr>
            <p:cNvGrpSpPr/>
            <p:nvPr/>
          </p:nvGrpSpPr>
          <p:grpSpPr>
            <a:xfrm>
              <a:off x="8421689" y="3554238"/>
              <a:ext cx="3219330" cy="1969477"/>
              <a:chOff x="5345723" y="1858944"/>
              <a:chExt cx="3064747" cy="196947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86A4566-A6A8-7B08-866D-8EF21DDF91E4}"/>
                  </a:ext>
                </a:extLst>
              </p:cNvPr>
              <p:cNvSpPr/>
              <p:nvPr/>
            </p:nvSpPr>
            <p:spPr>
              <a:xfrm>
                <a:off x="5345723" y="1858944"/>
                <a:ext cx="3064747" cy="1969477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52EB191-9FEA-4238-43C0-51DBC46F1C40}"/>
                  </a:ext>
                </a:extLst>
              </p:cNvPr>
              <p:cNvSpPr txBox="1"/>
              <p:nvPr/>
            </p:nvSpPr>
            <p:spPr>
              <a:xfrm>
                <a:off x="5555747" y="2072234"/>
                <a:ext cx="2697475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7200" b="1" dirty="0">
                    <a:solidFill>
                      <a:srgbClr val="6880BE"/>
                    </a:solidFill>
                    <a:latin typeface="Bahnschrift Condensed" panose="020B0502040204020203" pitchFamily="34" charset="0"/>
                  </a:rPr>
                  <a:t>3.5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ECA2BB-30A3-8443-FA90-2948AAC882B1}"/>
                  </a:ext>
                </a:extLst>
              </p:cNvPr>
              <p:cNvSpPr txBox="1"/>
              <p:nvPr/>
            </p:nvSpPr>
            <p:spPr>
              <a:xfrm>
                <a:off x="5396800" y="2712406"/>
                <a:ext cx="2962589" cy="821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3200" b="1">
                    <a:latin typeface="Bahnschrift Condensed" panose="020B0502040204020203" pitchFamily="34" charset="0"/>
                  </a:rPr>
                  <a:t>Competitive GPA</a:t>
                </a:r>
              </a:p>
            </p:txBody>
          </p:sp>
        </p:grpSp>
      </p:grpSp>
      <p:pic>
        <p:nvPicPr>
          <p:cNvPr id="3" name="Graphic 2" descr="Stethoscope with solid fill">
            <a:extLst>
              <a:ext uri="{FF2B5EF4-FFF2-40B4-BE49-F238E27FC236}">
                <a16:creationId xmlns:a16="http://schemas.microsoft.com/office/drawing/2014/main" id="{056BDC9A-A80A-DDA7-9A0A-F4BFF454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351" y="7939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40B5A4-8E24-7070-DE9F-D26D0651A03D}"/>
              </a:ext>
            </a:extLst>
          </p:cNvPr>
          <p:cNvSpPr/>
          <p:nvPr/>
        </p:nvSpPr>
        <p:spPr>
          <a:xfrm>
            <a:off x="0" y="0"/>
            <a:ext cx="4431323" cy="6858000"/>
          </a:xfrm>
          <a:prstGeom prst="rect">
            <a:avLst/>
          </a:prstGeom>
          <a:solidFill>
            <a:srgbClr val="68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E9648-AD60-AB47-2CFC-E00944224646}"/>
              </a:ext>
            </a:extLst>
          </p:cNvPr>
          <p:cNvSpPr txBox="1"/>
          <p:nvPr/>
        </p:nvSpPr>
        <p:spPr>
          <a:xfrm>
            <a:off x="496430" y="3067341"/>
            <a:ext cx="3553056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00"/>
              </a:lnSpc>
            </a:pPr>
            <a:r>
              <a:rPr lang="en-US" sz="66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UNDERGRADMEDICINE</a:t>
            </a:r>
            <a:endParaRPr lang="en-US" sz="72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BC1EB7-3367-2F9E-D0B2-9A37B442EA04}"/>
              </a:ext>
            </a:extLst>
          </p:cNvPr>
          <p:cNvSpPr txBox="1"/>
          <p:nvPr/>
        </p:nvSpPr>
        <p:spPr>
          <a:xfrm>
            <a:off x="497392" y="4936627"/>
            <a:ext cx="343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2023 INTAKE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8828EA-D063-20C7-84EB-EF5CD1398F3A}"/>
              </a:ext>
            </a:extLst>
          </p:cNvPr>
          <p:cNvGrpSpPr/>
          <p:nvPr/>
        </p:nvGrpSpPr>
        <p:grpSpPr>
          <a:xfrm>
            <a:off x="4829176" y="1371469"/>
            <a:ext cx="6866394" cy="4152246"/>
            <a:chOff x="4829176" y="1371469"/>
            <a:chExt cx="6866394" cy="41522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B44219-B409-B056-FC05-241110ADFAC3}"/>
                </a:ext>
              </a:extLst>
            </p:cNvPr>
            <p:cNvGrpSpPr/>
            <p:nvPr/>
          </p:nvGrpSpPr>
          <p:grpSpPr>
            <a:xfrm>
              <a:off x="4928716" y="1371470"/>
              <a:ext cx="3280788" cy="1969477"/>
              <a:chOff x="5345723" y="1858944"/>
              <a:chExt cx="3064747" cy="196947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E1D1AC1-B850-84E3-C565-D31286C92455}"/>
                  </a:ext>
                </a:extLst>
              </p:cNvPr>
              <p:cNvSpPr/>
              <p:nvPr/>
            </p:nvSpPr>
            <p:spPr>
              <a:xfrm>
                <a:off x="5345723" y="1858944"/>
                <a:ext cx="3064747" cy="1969477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B7B181-42B1-21EA-946E-7E4818D46581}"/>
                  </a:ext>
                </a:extLst>
              </p:cNvPr>
              <p:cNvSpPr txBox="1"/>
              <p:nvPr/>
            </p:nvSpPr>
            <p:spPr>
              <a:xfrm>
                <a:off x="5967044" y="2072235"/>
                <a:ext cx="1822102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7200" b="1" dirty="0">
                    <a:solidFill>
                      <a:srgbClr val="6880BE"/>
                    </a:solidFill>
                    <a:latin typeface="Bahnschrift Condensed" panose="020B0502040204020203" pitchFamily="34" charset="0"/>
                  </a:rPr>
                  <a:t>180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78139E-5FA2-6F90-C1B5-EE22005F8723}"/>
                  </a:ext>
                </a:extLst>
              </p:cNvPr>
              <p:cNvSpPr txBox="1"/>
              <p:nvPr/>
            </p:nvSpPr>
            <p:spPr>
              <a:xfrm>
                <a:off x="5396800" y="2712406"/>
                <a:ext cx="2962589" cy="84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3200" b="1" dirty="0">
                    <a:latin typeface="Bahnschrift Condensed" panose="020B0502040204020203" pitchFamily="34" charset="0"/>
                  </a:rPr>
                  <a:t>Apps Submitted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EC03BEA-4EF9-E39B-5010-27B79D345892}"/>
                </a:ext>
              </a:extLst>
            </p:cNvPr>
            <p:cNvGrpSpPr/>
            <p:nvPr/>
          </p:nvGrpSpPr>
          <p:grpSpPr>
            <a:xfrm>
              <a:off x="8422582" y="1371469"/>
              <a:ext cx="3272988" cy="1969478"/>
              <a:chOff x="5345723" y="1858944"/>
              <a:chExt cx="3064747" cy="196947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F97D35B-2F42-AFA3-07F5-9A4DEA73BA8E}"/>
                  </a:ext>
                </a:extLst>
              </p:cNvPr>
              <p:cNvSpPr/>
              <p:nvPr/>
            </p:nvSpPr>
            <p:spPr>
              <a:xfrm>
                <a:off x="5345723" y="1858944"/>
                <a:ext cx="3064747" cy="1969477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D02DC0-B0B0-8AFE-5569-D75E5E23B433}"/>
                  </a:ext>
                </a:extLst>
              </p:cNvPr>
              <p:cNvSpPr txBox="1"/>
              <p:nvPr/>
            </p:nvSpPr>
            <p:spPr>
              <a:xfrm>
                <a:off x="5967044" y="2072235"/>
                <a:ext cx="1822102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7200" b="1" dirty="0">
                    <a:solidFill>
                      <a:srgbClr val="6880BE"/>
                    </a:solidFill>
                    <a:latin typeface="Bahnschrift Condensed" panose="020B0502040204020203" pitchFamily="34" charset="0"/>
                  </a:rPr>
                  <a:t>71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9CF6FC-A47B-68E0-3A4F-624E7278F5B1}"/>
                  </a:ext>
                </a:extLst>
              </p:cNvPr>
              <p:cNvSpPr txBox="1"/>
              <p:nvPr/>
            </p:nvSpPr>
            <p:spPr>
              <a:xfrm>
                <a:off x="5396800" y="2712406"/>
                <a:ext cx="2962589" cy="84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3200" b="1">
                    <a:latin typeface="Bahnschrift Condensed" panose="020B0502040204020203" pitchFamily="34" charset="0"/>
                  </a:rPr>
                  <a:t>Offers Received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7CDF54-5BD2-B39F-8D3B-0D3A1AC5263C}"/>
                </a:ext>
              </a:extLst>
            </p:cNvPr>
            <p:cNvGrpSpPr/>
            <p:nvPr/>
          </p:nvGrpSpPr>
          <p:grpSpPr>
            <a:xfrm>
              <a:off x="4829176" y="3554238"/>
              <a:ext cx="3486250" cy="1969477"/>
              <a:chOff x="5239794" y="1858944"/>
              <a:chExt cx="3276601" cy="1969477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BCBBAE8-9F91-0B1E-6BDF-295793E5AA11}"/>
                  </a:ext>
                </a:extLst>
              </p:cNvPr>
              <p:cNvSpPr/>
              <p:nvPr/>
            </p:nvSpPr>
            <p:spPr>
              <a:xfrm>
                <a:off x="5345723" y="1858944"/>
                <a:ext cx="3064747" cy="1969477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7C75C1-D765-C8BC-0E06-A38111C7FD7B}"/>
                  </a:ext>
                </a:extLst>
              </p:cNvPr>
              <p:cNvSpPr txBox="1"/>
              <p:nvPr/>
            </p:nvSpPr>
            <p:spPr>
              <a:xfrm>
                <a:off x="5481377" y="2072234"/>
                <a:ext cx="2787433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6600" b="1" dirty="0">
                    <a:solidFill>
                      <a:srgbClr val="6880BE"/>
                    </a:solidFill>
                    <a:latin typeface="Bahnschrift Condensed" panose="020B0502040204020203" pitchFamily="34" charset="0"/>
                  </a:rPr>
                  <a:t>Best 4–6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E19C0E-A3C2-3884-E88A-9C44BA1296E0}"/>
                  </a:ext>
                </a:extLst>
              </p:cNvPr>
              <p:cNvSpPr txBox="1"/>
              <p:nvPr/>
            </p:nvSpPr>
            <p:spPr>
              <a:xfrm>
                <a:off x="5239794" y="2712406"/>
                <a:ext cx="3276601" cy="821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3200" b="1" dirty="0">
                    <a:latin typeface="Bahnschrift Condensed" panose="020B0502040204020203" pitchFamily="34" charset="0"/>
                  </a:rPr>
                  <a:t>Grade 12 Subjects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128FD35-C4FB-356A-A3F8-EFCDD54ED60E}"/>
                </a:ext>
              </a:extLst>
            </p:cNvPr>
            <p:cNvGrpSpPr/>
            <p:nvPr/>
          </p:nvGrpSpPr>
          <p:grpSpPr>
            <a:xfrm>
              <a:off x="8421689" y="3554238"/>
              <a:ext cx="3219330" cy="1969477"/>
              <a:chOff x="5345723" y="1858944"/>
              <a:chExt cx="3064747" cy="196947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86A4566-A6A8-7B08-866D-8EF21DDF91E4}"/>
                  </a:ext>
                </a:extLst>
              </p:cNvPr>
              <p:cNvSpPr/>
              <p:nvPr/>
            </p:nvSpPr>
            <p:spPr>
              <a:xfrm>
                <a:off x="5345723" y="1858944"/>
                <a:ext cx="3064747" cy="1969477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52EB191-9FEA-4238-43C0-51DBC46F1C40}"/>
                  </a:ext>
                </a:extLst>
              </p:cNvPr>
              <p:cNvSpPr txBox="1"/>
              <p:nvPr/>
            </p:nvSpPr>
            <p:spPr>
              <a:xfrm>
                <a:off x="5555747" y="2072234"/>
                <a:ext cx="2697475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7200" b="1" dirty="0">
                    <a:solidFill>
                      <a:srgbClr val="6880BE"/>
                    </a:solidFill>
                    <a:latin typeface="Bahnschrift Condensed" panose="020B0502040204020203" pitchFamily="34" charset="0"/>
                  </a:rPr>
                  <a:t>94%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ECA2BB-30A3-8443-FA90-2948AAC882B1}"/>
                  </a:ext>
                </a:extLst>
              </p:cNvPr>
              <p:cNvSpPr txBox="1"/>
              <p:nvPr/>
            </p:nvSpPr>
            <p:spPr>
              <a:xfrm>
                <a:off x="5396800" y="2712406"/>
                <a:ext cx="2962589" cy="821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6700"/>
                  </a:lnSpc>
                </a:pPr>
                <a:r>
                  <a:rPr lang="en-US" sz="3200" b="1">
                    <a:latin typeface="Bahnschrift Condensed" panose="020B0502040204020203" pitchFamily="34" charset="0"/>
                  </a:rPr>
                  <a:t>Competitive GPA</a:t>
                </a:r>
              </a:p>
            </p:txBody>
          </p:sp>
        </p:grpSp>
      </p:grpSp>
      <p:pic>
        <p:nvPicPr>
          <p:cNvPr id="3" name="Graphic 2" descr="Stethoscope with solid fill">
            <a:extLst>
              <a:ext uri="{FF2B5EF4-FFF2-40B4-BE49-F238E27FC236}">
                <a16:creationId xmlns:a16="http://schemas.microsoft.com/office/drawing/2014/main" id="{056BDC9A-A80A-DDA7-9A0A-F4BFF454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351" y="7939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87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993DCF-27EB-4A8B-937A-1A6AE7F311FB}"/>
              </a:ext>
            </a:extLst>
          </p:cNvPr>
          <p:cNvSpPr/>
          <p:nvPr/>
        </p:nvSpPr>
        <p:spPr>
          <a:xfrm>
            <a:off x="6515943" y="1764144"/>
            <a:ext cx="4639736" cy="474119"/>
          </a:xfrm>
          <a:prstGeom prst="rect">
            <a:avLst/>
          </a:prstGeom>
          <a:solidFill>
            <a:srgbClr val="68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CB8541-0C31-484E-BE3A-7B29F4D60891}"/>
              </a:ext>
            </a:extLst>
          </p:cNvPr>
          <p:cNvSpPr/>
          <p:nvPr/>
        </p:nvSpPr>
        <p:spPr>
          <a:xfrm>
            <a:off x="1097279" y="1764145"/>
            <a:ext cx="4639736" cy="474119"/>
          </a:xfrm>
          <a:prstGeom prst="rect">
            <a:avLst/>
          </a:prstGeom>
          <a:solidFill>
            <a:srgbClr val="688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C63F0D-6258-432A-A964-106D19D2CFA5}"/>
              </a:ext>
            </a:extLst>
          </p:cNvPr>
          <p:cNvSpPr/>
          <p:nvPr/>
        </p:nvSpPr>
        <p:spPr>
          <a:xfrm>
            <a:off x="6515943" y="2316441"/>
            <a:ext cx="4639737" cy="30700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9E89F5-CEB1-4505-BFA8-9EDA48531B59}"/>
              </a:ext>
            </a:extLst>
          </p:cNvPr>
          <p:cNvSpPr/>
          <p:nvPr/>
        </p:nvSpPr>
        <p:spPr>
          <a:xfrm>
            <a:off x="1097279" y="2316441"/>
            <a:ext cx="4639737" cy="30700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F9980-9E4B-4A79-9DC6-8E5A55BF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Medical School Rankings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37117-8FB9-4DAA-888D-E382F0493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689259"/>
            <a:ext cx="4639736" cy="627182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Canada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B3A8F-E4A0-4194-8213-3A36168D5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2772" y="2449415"/>
            <a:ext cx="4639736" cy="2850347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ts val="4100"/>
              </a:lnSpc>
              <a:buNone/>
            </a:pPr>
            <a:r>
              <a:rPr lang="en-CA" dirty="0">
                <a:solidFill>
                  <a:schemeClr val="bg1"/>
                </a:solidFill>
              </a:rPr>
              <a:t>#15</a:t>
            </a:r>
            <a:r>
              <a:rPr lang="en-CA" sz="2400" dirty="0">
                <a:solidFill>
                  <a:schemeClr val="bg1"/>
                </a:solidFill>
              </a:rPr>
              <a:t> University of Toronto</a:t>
            </a:r>
          </a:p>
          <a:p>
            <a:pPr marL="0" indent="0">
              <a:lnSpc>
                <a:spcPts val="4100"/>
              </a:lnSpc>
              <a:buNone/>
            </a:pPr>
            <a:r>
              <a:rPr lang="en-CA" dirty="0">
                <a:solidFill>
                  <a:schemeClr val="bg1"/>
                </a:solidFill>
              </a:rPr>
              <a:t>#22</a:t>
            </a:r>
            <a:r>
              <a:rPr lang="en-CA" sz="2400" dirty="0">
                <a:solidFill>
                  <a:schemeClr val="bg1"/>
                </a:solidFill>
              </a:rPr>
              <a:t> McGill University</a:t>
            </a:r>
          </a:p>
          <a:p>
            <a:pPr marL="0" indent="0">
              <a:lnSpc>
                <a:spcPts val="4100"/>
              </a:lnSpc>
              <a:buNone/>
            </a:pPr>
            <a:r>
              <a:rPr lang="en-CA" dirty="0">
                <a:solidFill>
                  <a:schemeClr val="bg1"/>
                </a:solidFill>
              </a:rPr>
              <a:t>#28</a:t>
            </a:r>
            <a:r>
              <a:rPr lang="en-CA" sz="2400" dirty="0">
                <a:solidFill>
                  <a:schemeClr val="bg1"/>
                </a:solidFill>
              </a:rPr>
              <a:t> University of British Columbia</a:t>
            </a:r>
          </a:p>
          <a:p>
            <a:pPr marL="0" indent="0">
              <a:lnSpc>
                <a:spcPts val="4100"/>
              </a:lnSpc>
              <a:buNone/>
            </a:pPr>
            <a:r>
              <a:rPr lang="en-CA" dirty="0">
                <a:solidFill>
                  <a:schemeClr val="bg1"/>
                </a:solidFill>
              </a:rPr>
              <a:t>#40</a:t>
            </a:r>
            <a:r>
              <a:rPr lang="en-CA" sz="2400" dirty="0">
                <a:solidFill>
                  <a:schemeClr val="bg1"/>
                </a:solidFill>
              </a:rPr>
              <a:t> McMaster University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40754-C8C0-44B8-B331-03BB82A07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3" y="1633062"/>
            <a:ext cx="4639736" cy="736282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Australia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5970F2-9D5E-46FB-90DC-6D9E11DCD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1435" y="2449415"/>
            <a:ext cx="4639736" cy="3332929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ts val="4100"/>
              </a:lnSpc>
              <a:buNone/>
            </a:pPr>
            <a:r>
              <a:rPr lang="en-CA" dirty="0">
                <a:solidFill>
                  <a:schemeClr val="bg1"/>
                </a:solidFill>
              </a:rPr>
              <a:t>#24</a:t>
            </a:r>
            <a:r>
              <a:rPr lang="en-CA" sz="2400" dirty="0">
                <a:solidFill>
                  <a:schemeClr val="bg1"/>
                </a:solidFill>
              </a:rPr>
              <a:t> University of </a:t>
            </a:r>
            <a:r>
              <a:rPr lang="en-CA" dirty="0">
                <a:solidFill>
                  <a:schemeClr val="bg1"/>
                </a:solidFill>
              </a:rPr>
              <a:t>Sydney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ts val="4100"/>
              </a:lnSpc>
              <a:buNone/>
            </a:pPr>
            <a:r>
              <a:rPr lang="en-CA" dirty="0">
                <a:solidFill>
                  <a:schemeClr val="bg1"/>
                </a:solidFill>
              </a:rPr>
              <a:t>#25 University of Melbourne</a:t>
            </a:r>
            <a:endParaRPr lang="en-CA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lnSpc>
                <a:spcPts val="4100"/>
              </a:lnSpc>
              <a:buNone/>
            </a:pPr>
            <a:r>
              <a:rPr lang="en-CA" dirty="0">
                <a:solidFill>
                  <a:schemeClr val="bg1"/>
                </a:solidFill>
              </a:rPr>
              <a:t>#40</a:t>
            </a:r>
            <a:r>
              <a:rPr lang="en-CA" sz="2400" dirty="0">
                <a:solidFill>
                  <a:schemeClr val="bg1"/>
                </a:solidFill>
              </a:rPr>
              <a:t> Monash University</a:t>
            </a:r>
          </a:p>
          <a:p>
            <a:pPr marL="0" indent="0">
              <a:lnSpc>
                <a:spcPts val="4100"/>
              </a:lnSpc>
              <a:buNone/>
            </a:pPr>
            <a:r>
              <a:rPr lang="en-CA" dirty="0">
                <a:solidFill>
                  <a:schemeClr val="bg1"/>
                </a:solidFill>
              </a:rPr>
              <a:t>#59</a:t>
            </a:r>
            <a:r>
              <a:rPr lang="en-CA" sz="2400" dirty="0">
                <a:solidFill>
                  <a:schemeClr val="bg1"/>
                </a:solidFill>
              </a:rPr>
              <a:t> University of Queensland </a:t>
            </a:r>
          </a:p>
          <a:p>
            <a:endParaRPr lang="en-CA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4DE1D-5A08-48BD-9AED-D718930671E1}"/>
              </a:ext>
            </a:extLst>
          </p:cNvPr>
          <p:cNvSpPr txBox="1"/>
          <p:nvPr/>
        </p:nvSpPr>
        <p:spPr>
          <a:xfrm>
            <a:off x="2894852" y="5684428"/>
            <a:ext cx="63918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QS World Rankings by Subject – Medicine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244CC5-38C2-453D-AFE5-0FA7D5FF4D9D}"/>
              </a:ext>
            </a:extLst>
          </p:cNvPr>
          <p:cNvSpPr/>
          <p:nvPr/>
        </p:nvSpPr>
        <p:spPr>
          <a:xfrm>
            <a:off x="921787" y="1276709"/>
            <a:ext cx="10318868" cy="297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821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BC42-154A-40AC-BC0B-923FCA7F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Fast Facts: </a:t>
            </a:r>
            <a:r>
              <a:rPr lang="en-CA" dirty="0">
                <a:solidFill>
                  <a:srgbClr val="6880BE"/>
                </a:solidFill>
              </a:rPr>
              <a:t>Graduate-entry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8B987AF-E1AF-4706-93AB-2DD6FE0A5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526842"/>
              </p:ext>
            </p:extLst>
          </p:nvPr>
        </p:nvGraphicFramePr>
        <p:xfrm>
          <a:off x="630131" y="2086648"/>
          <a:ext cx="11058080" cy="31927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548310">
                  <a:extLst>
                    <a:ext uri="{9D8B030D-6E8A-4147-A177-3AD203B41FA5}">
                      <a16:colId xmlns:a16="http://schemas.microsoft.com/office/drawing/2014/main" val="2507397006"/>
                    </a:ext>
                  </a:extLst>
                </a:gridCol>
                <a:gridCol w="6509770">
                  <a:extLst>
                    <a:ext uri="{9D8B030D-6E8A-4147-A177-3AD203B41FA5}">
                      <a16:colId xmlns:a16="http://schemas.microsoft.com/office/drawing/2014/main" val="276344893"/>
                    </a:ext>
                  </a:extLst>
                </a:gridCol>
              </a:tblGrid>
              <a:tr h="399088"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 b="1" i="0" u="none" strike="noStrike" noProof="0">
                          <a:solidFill>
                            <a:schemeClr val="bg1"/>
                          </a:solidFill>
                          <a:latin typeface="Corbel"/>
                        </a:rPr>
                        <a:t>PROGRAM DURATION</a:t>
                      </a:r>
                      <a:endParaRPr lang="en-CA" sz="1800" b="1" i="0" u="none" strike="noStrike" noProof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800" b="0">
                          <a:solidFill>
                            <a:schemeClr val="tx2"/>
                          </a:solidFill>
                          <a:latin typeface="+mn-lt"/>
                        </a:rPr>
                        <a:t>MD (4 years) </a:t>
                      </a:r>
                      <a:endParaRPr lang="en-CA" b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492756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GPA REQUIREMENTS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 dirty="0">
                          <a:solidFill>
                            <a:schemeClr val="tx2"/>
                          </a:solidFill>
                        </a:rPr>
                        <a:t>2.7 / 70%+ 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820384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ADMISSIONS TEST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800" b="0" dirty="0">
                          <a:solidFill>
                            <a:schemeClr val="tx2"/>
                          </a:solidFill>
                          <a:latin typeface="+mn-lt"/>
                        </a:rPr>
                        <a:t>MCAT 497 minimum to apply</a:t>
                      </a:r>
                      <a:endParaRPr lang="en-CA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65252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NUMBER OF INTERNATIONAL PLACES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 dirty="0">
                          <a:solidFill>
                            <a:schemeClr val="tx2"/>
                          </a:solidFill>
                        </a:rPr>
                        <a:t>5 – 90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936935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INTERVIEWS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b="0">
                          <a:solidFill>
                            <a:schemeClr val="tx2"/>
                          </a:solidFill>
                        </a:rPr>
                        <a:t>Online &amp; </a:t>
                      </a:r>
                      <a:r>
                        <a:rPr lang="en-CA" b="0">
                          <a:solidFill>
                            <a:schemeClr val="tx1"/>
                          </a:solidFill>
                        </a:rPr>
                        <a:t>in-person in Canada</a:t>
                      </a:r>
                      <a:endParaRPr lang="en-CA" b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970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WHEN TO APPLY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>
                          <a:solidFill>
                            <a:schemeClr val="tx2"/>
                          </a:solidFill>
                        </a:rPr>
                        <a:t>January – May (year before)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918390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PROGRAMS START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>
                          <a:solidFill>
                            <a:schemeClr val="tx2"/>
                          </a:solidFill>
                        </a:rPr>
                        <a:t>January – February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33716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GRADUATE TUITION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$77,400 – $96,000 AUD (2023 fees)</a:t>
                      </a:r>
                      <a:endParaRPr lang="en-CA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636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33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model of a human body&#10;&#10;Description automatically generated">
            <a:extLst>
              <a:ext uri="{FF2B5EF4-FFF2-40B4-BE49-F238E27FC236}">
                <a16:creationId xmlns:a16="http://schemas.microsoft.com/office/drawing/2014/main" id="{838A3AC3-FE81-D1E4-6189-76EE91B4D7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481" r="3481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03E3A-EF5C-4F49-B3BD-3B0A90DDD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421" y="858438"/>
            <a:ext cx="5698836" cy="4294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5400" dirty="0">
                <a:solidFill>
                  <a:schemeClr val="bg1"/>
                </a:solidFill>
                <a:latin typeface="Avenir Next LT Pro" panose="020B0504020202020204" pitchFamily="34" charset="0"/>
              </a:rPr>
              <a:t>Studying</a:t>
            </a:r>
            <a:br>
              <a:rPr lang="en-CA" sz="54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CA" sz="5400" dirty="0">
                <a:solidFill>
                  <a:srgbClr val="6880BE"/>
                </a:solidFill>
                <a:latin typeface="Avenir Next LT Pro" panose="020B0504020202020204" pitchFamily="34" charset="0"/>
              </a:rPr>
              <a:t>Medicine</a:t>
            </a:r>
            <a:r>
              <a:rPr lang="en-CA" sz="5400" dirty="0">
                <a:solidFill>
                  <a:schemeClr val="bg1"/>
                </a:solidFill>
                <a:latin typeface="Avenir Next LT Pro" panose="020B0504020202020204" pitchFamily="34" charset="0"/>
              </a:rPr>
              <a:t> or </a:t>
            </a:r>
            <a:r>
              <a:rPr lang="en-CA" sz="5400" dirty="0">
                <a:solidFill>
                  <a:srgbClr val="6880BE"/>
                </a:solidFill>
                <a:latin typeface="Avenir Next LT Pro" panose="020B0504020202020204" pitchFamily="34" charset="0"/>
              </a:rPr>
              <a:t>Rehab Sciences </a:t>
            </a:r>
            <a:r>
              <a:rPr lang="en-CA" sz="5400" dirty="0">
                <a:solidFill>
                  <a:schemeClr val="bg1"/>
                </a:solidFill>
                <a:latin typeface="Avenir Next LT Pro" panose="020B0504020202020204" pitchFamily="34" charset="0"/>
              </a:rPr>
              <a:t>in Australia</a:t>
            </a:r>
            <a:endParaRPr lang="en-US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F2BD60-137A-4E0F-B3FB-A69CD91DCC1D}"/>
              </a:ext>
            </a:extLst>
          </p:cNvPr>
          <p:cNvSpPr/>
          <p:nvPr/>
        </p:nvSpPr>
        <p:spPr>
          <a:xfrm>
            <a:off x="6294268" y="5271563"/>
            <a:ext cx="5897732" cy="72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FB960-BF8D-41AC-8728-7AC4C93DDCB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40497" y="5362574"/>
            <a:ext cx="4757175" cy="530733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  <a:latin typeface="Avenir Next LT Pro" panose="020B0504020202020204" pitchFamily="34" charset="0"/>
              </a:rPr>
              <a:t>Admissions 101</a:t>
            </a:r>
          </a:p>
        </p:txBody>
      </p:sp>
    </p:spTree>
    <p:extLst>
      <p:ext uri="{BB962C8B-B14F-4D97-AF65-F5344CB8AC3E}">
        <p14:creationId xmlns:p14="http://schemas.microsoft.com/office/powerpoint/2010/main" val="1553185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A69A363B-1E1F-4E61-8533-B895054F4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679942"/>
              </p:ext>
            </p:extLst>
          </p:nvPr>
        </p:nvGraphicFramePr>
        <p:xfrm>
          <a:off x="5217561" y="1766847"/>
          <a:ext cx="6330973" cy="4321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440">
                  <a:extLst>
                    <a:ext uri="{9D8B030D-6E8A-4147-A177-3AD203B41FA5}">
                      <a16:colId xmlns:a16="http://schemas.microsoft.com/office/drawing/2014/main" val="3500780390"/>
                    </a:ext>
                  </a:extLst>
                </a:gridCol>
                <a:gridCol w="3127533">
                  <a:extLst>
                    <a:ext uri="{9D8B030D-6E8A-4147-A177-3AD203B41FA5}">
                      <a16:colId xmlns:a16="http://schemas.microsoft.com/office/drawing/2014/main" val="4032375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CA" sz="1800" dirty="0">
                          <a:latin typeface="+mj-lt"/>
                        </a:rPr>
                        <a:t>UNIVERSITY</a:t>
                      </a:r>
                    </a:p>
                  </a:txBody>
                  <a:tcPr marL="68580" marR="68580" marT="34290" marB="34290">
                    <a:solidFill>
                      <a:srgbClr val="6880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MINIMUM MCAT SCORES</a:t>
                      </a:r>
                    </a:p>
                  </a:txBody>
                  <a:tcPr marL="68580" marR="68580" marT="34290" marB="34290">
                    <a:solidFill>
                      <a:srgbClr val="6880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282084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Deakin University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A" sz="1800">
                          <a:latin typeface="+mj-lt"/>
                        </a:rPr>
                        <a:t>125 in each section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2505122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University of Queensland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A" sz="1800">
                          <a:latin typeface="+mj-lt"/>
                        </a:rPr>
                        <a:t>504 overall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36795360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University of Sydney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A" sz="1800">
                          <a:latin typeface="+mj-lt"/>
                        </a:rPr>
                        <a:t>500 overall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9606796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 dirty="0">
                          <a:latin typeface="+mj-lt"/>
                        </a:rPr>
                        <a:t>Macquarie University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500 overall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7481782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 dirty="0">
                          <a:latin typeface="+mj-lt"/>
                        </a:rPr>
                        <a:t>University of Notre Dame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 overall</a:t>
                      </a:r>
                      <a:endParaRPr lang="en-CA" sz="18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58656765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University of Western Australia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500 overall 124 in each section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3569255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Griffith University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>
                          <a:latin typeface="+mj-lt"/>
                        </a:rPr>
                        <a:t>123 in each section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7889381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Flinders University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>
                          <a:latin typeface="+mj-lt"/>
                        </a:rPr>
                        <a:t>123 in each section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5926982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University of Melbourne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A" sz="1800">
                          <a:latin typeface="+mj-lt"/>
                        </a:rPr>
                        <a:t>492 overall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24342124"/>
                  </a:ext>
                </a:extLst>
              </a:tr>
              <a:tr h="397889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Monash University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No MCAT required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5644235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194891-96D0-48A3-A7BB-0EEA17BFB763}"/>
              </a:ext>
            </a:extLst>
          </p:cNvPr>
          <p:cNvSpPr txBox="1">
            <a:spLocks/>
          </p:cNvSpPr>
          <p:nvPr/>
        </p:nvSpPr>
        <p:spPr>
          <a:xfrm>
            <a:off x="5217561" y="1093680"/>
            <a:ext cx="6621641" cy="3913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sz="2000" b="1" dirty="0">
                <a:solidFill>
                  <a:schemeClr val="accent2"/>
                </a:solidFill>
                <a:latin typeface="+mj-lt"/>
              </a:rPr>
              <a:t>YOU’LL NEED A COMPLETED BACHELOR’S DEGREE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922737-25E3-40CA-8014-304F49E2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526407"/>
            <a:ext cx="3517900" cy="2101179"/>
          </a:xfrm>
        </p:spPr>
        <p:txBody>
          <a:bodyPr>
            <a:normAutofit/>
          </a:bodyPr>
          <a:lstStyle/>
          <a:p>
            <a:r>
              <a:rPr lang="en-CA" b="1"/>
              <a:t>Graduate Entry</a:t>
            </a:r>
            <a:br>
              <a:rPr lang="en-CA" b="1"/>
            </a:br>
            <a:br>
              <a:rPr lang="en-CA" b="1"/>
            </a:br>
            <a:r>
              <a:rPr lang="en-CA" b="1"/>
              <a:t>Am I Eligible &amp; Competitive?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C9E579-F01D-4E24-9445-DBD2AF0AC3D5}"/>
              </a:ext>
            </a:extLst>
          </p:cNvPr>
          <p:cNvSpPr txBox="1"/>
          <p:nvPr/>
        </p:nvSpPr>
        <p:spPr>
          <a:xfrm>
            <a:off x="675920" y="3335078"/>
            <a:ext cx="309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Bachelor’s degrees: 80%+ depending on the uni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0D687-9CE4-497B-8F65-2B575E3042E0}"/>
              </a:ext>
            </a:extLst>
          </p:cNvPr>
          <p:cNvSpPr txBox="1"/>
          <p:nvPr/>
        </p:nvSpPr>
        <p:spPr>
          <a:xfrm>
            <a:off x="675919" y="5819804"/>
            <a:ext cx="30991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Aim for 507+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CBBA8-A28A-47DA-A871-3BBA23A6770B}"/>
              </a:ext>
            </a:extLst>
          </p:cNvPr>
          <p:cNvSpPr txBox="1"/>
          <p:nvPr/>
        </p:nvSpPr>
        <p:spPr>
          <a:xfrm>
            <a:off x="678528" y="4689883"/>
            <a:ext cx="32194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Monash + UQ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B66E11-5B03-4139-A187-76F339359863}"/>
              </a:ext>
            </a:extLst>
          </p:cNvPr>
          <p:cNvSpPr txBox="1">
            <a:spLocks/>
          </p:cNvSpPr>
          <p:nvPr/>
        </p:nvSpPr>
        <p:spPr>
          <a:xfrm>
            <a:off x="738673" y="2887101"/>
            <a:ext cx="3384911" cy="5418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Minimum GPA 70%+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DA0BEB-707D-42AB-B740-D061330D388D}"/>
              </a:ext>
            </a:extLst>
          </p:cNvPr>
          <p:cNvSpPr txBox="1">
            <a:spLocks/>
          </p:cNvSpPr>
          <p:nvPr/>
        </p:nvSpPr>
        <p:spPr>
          <a:xfrm>
            <a:off x="738673" y="4241281"/>
            <a:ext cx="3384911" cy="3809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Prerequisite Subjects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8BE729-D995-460D-A801-8356B19C85F3}"/>
              </a:ext>
            </a:extLst>
          </p:cNvPr>
          <p:cNvSpPr txBox="1">
            <a:spLocks/>
          </p:cNvSpPr>
          <p:nvPr/>
        </p:nvSpPr>
        <p:spPr>
          <a:xfrm>
            <a:off x="738672" y="5357515"/>
            <a:ext cx="3384911" cy="3809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Minimum MCAT</a:t>
            </a:r>
          </a:p>
        </p:txBody>
      </p:sp>
    </p:spTree>
    <p:extLst>
      <p:ext uri="{BB962C8B-B14F-4D97-AF65-F5344CB8AC3E}">
        <p14:creationId xmlns:p14="http://schemas.microsoft.com/office/powerpoint/2010/main" val="809099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A69A363B-1E1F-4E61-8533-B895054F4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864784"/>
              </p:ext>
            </p:extLst>
          </p:nvPr>
        </p:nvGraphicFramePr>
        <p:xfrm>
          <a:off x="5015875" y="339216"/>
          <a:ext cx="6932917" cy="5869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9456">
                  <a:extLst>
                    <a:ext uri="{9D8B030D-6E8A-4147-A177-3AD203B41FA5}">
                      <a16:colId xmlns:a16="http://schemas.microsoft.com/office/drawing/2014/main" val="3500780390"/>
                    </a:ext>
                  </a:extLst>
                </a:gridCol>
                <a:gridCol w="2359436">
                  <a:extLst>
                    <a:ext uri="{9D8B030D-6E8A-4147-A177-3AD203B41FA5}">
                      <a16:colId xmlns:a16="http://schemas.microsoft.com/office/drawing/2014/main" val="4032375137"/>
                    </a:ext>
                  </a:extLst>
                </a:gridCol>
                <a:gridCol w="1644025">
                  <a:extLst>
                    <a:ext uri="{9D8B030D-6E8A-4147-A177-3AD203B41FA5}">
                      <a16:colId xmlns:a16="http://schemas.microsoft.com/office/drawing/2014/main" val="3712531998"/>
                    </a:ext>
                  </a:extLst>
                </a:gridCol>
              </a:tblGrid>
              <a:tr h="742814">
                <a:tc>
                  <a:txBody>
                    <a:bodyPr/>
                    <a:lstStyle/>
                    <a:p>
                      <a:pPr algn="r"/>
                      <a:r>
                        <a:rPr lang="en-CA" sz="1800" dirty="0">
                          <a:latin typeface="+mj-lt"/>
                        </a:rPr>
                        <a:t>UNIVERSITY</a:t>
                      </a:r>
                    </a:p>
                  </a:txBody>
                  <a:tcPr marL="68580" marR="68580" marT="34290" marB="34290" anchor="ctr">
                    <a:solidFill>
                      <a:srgbClr val="6880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MINIMUM MCAT SCORES</a:t>
                      </a:r>
                    </a:p>
                  </a:txBody>
                  <a:tcPr marL="68580" marR="68580" marT="34290" marB="34290" anchor="ctr">
                    <a:solidFill>
                      <a:srgbClr val="6880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COMPETITIVE MCAT 2023</a:t>
                      </a:r>
                    </a:p>
                  </a:txBody>
                  <a:tcPr marL="68580" marR="68580" marT="34290" marB="34290" anchor="ctr">
                    <a:solidFill>
                      <a:srgbClr val="6880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282084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Deakin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CA" sz="1800">
                          <a:latin typeface="+mj-lt"/>
                        </a:rPr>
                        <a:t>125 in each section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505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22505122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Flinders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123 in each section</a:t>
                      </a:r>
                      <a:endParaRPr lang="en-CA" sz="180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501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36795360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Griffith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123 in each section</a:t>
                      </a:r>
                      <a:endParaRPr lang="en-CA" sz="180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503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69606796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Macquarie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 overall</a:t>
                      </a:r>
                      <a:endParaRPr lang="en-CA" sz="180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505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57481782"/>
                  </a:ext>
                </a:extLst>
              </a:tr>
              <a:tr h="540355">
                <a:tc>
                  <a:txBody>
                    <a:bodyPr/>
                    <a:lstStyle/>
                    <a:p>
                      <a:pPr algn="r"/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Monash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N/A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N/A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13569255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University of Melbourne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505 overall*</a:t>
                      </a:r>
                      <a:endParaRPr lang="en-US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507</a:t>
                      </a:r>
                      <a:endParaRPr lang="en-CA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67889381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algn="r"/>
                      <a:r>
                        <a:rPr lang="en-CA" sz="1800" dirty="0">
                          <a:latin typeface="+mj-lt"/>
                        </a:rPr>
                        <a:t>University of Notre Dame Australia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>
                          <a:latin typeface="+mj-lt"/>
                        </a:rPr>
                        <a:t>500 overall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75593114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algn="r"/>
                      <a:r>
                        <a:rPr lang="en-CA" sz="1800" dirty="0">
                          <a:latin typeface="+mj-lt"/>
                        </a:rPr>
                        <a:t>University of Queensland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504 overall</a:t>
                      </a:r>
                      <a:endParaRPr lang="en-CA" sz="180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45926982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University of Sydney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505* overall</a:t>
                      </a:r>
                      <a:endParaRPr lang="en-CA" sz="180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513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24342124"/>
                  </a:ext>
                </a:extLst>
              </a:tr>
              <a:tr h="478853">
                <a:tc>
                  <a:txBody>
                    <a:bodyPr/>
                    <a:lstStyle/>
                    <a:p>
                      <a:pPr algn="r"/>
                      <a:r>
                        <a:rPr lang="en-CA" sz="1800">
                          <a:latin typeface="+mj-lt"/>
                        </a:rPr>
                        <a:t>University of Western Australia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 overall; 124 in each section</a:t>
                      </a:r>
                      <a:endParaRPr lang="en-CA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CA" sz="1800" dirty="0">
                          <a:latin typeface="+mj-lt"/>
                        </a:rPr>
                        <a:t>507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4564423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F922737-25E3-40CA-8014-304F49E2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526407"/>
            <a:ext cx="3517900" cy="1376497"/>
          </a:xfrm>
        </p:spPr>
        <p:txBody>
          <a:bodyPr>
            <a:normAutofit/>
          </a:bodyPr>
          <a:lstStyle/>
          <a:p>
            <a:r>
              <a:rPr lang="en-CA" b="1"/>
              <a:t>Graduate-entry Medicine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0D687-9CE4-497B-8F65-2B575E3042E0}"/>
              </a:ext>
            </a:extLst>
          </p:cNvPr>
          <p:cNvSpPr txBox="1"/>
          <p:nvPr/>
        </p:nvSpPr>
        <p:spPr>
          <a:xfrm>
            <a:off x="642938" y="4053765"/>
            <a:ext cx="20542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Aim for 507+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CBBA8-A28A-47DA-A871-3BBA23A6770B}"/>
              </a:ext>
            </a:extLst>
          </p:cNvPr>
          <p:cNvSpPr txBox="1"/>
          <p:nvPr/>
        </p:nvSpPr>
        <p:spPr>
          <a:xfrm>
            <a:off x="642938" y="5303872"/>
            <a:ext cx="32194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Monash + UQ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B66E11-5B03-4139-A187-76F339359863}"/>
              </a:ext>
            </a:extLst>
          </p:cNvPr>
          <p:cNvSpPr txBox="1">
            <a:spLocks/>
          </p:cNvSpPr>
          <p:nvPr/>
        </p:nvSpPr>
        <p:spPr>
          <a:xfrm>
            <a:off x="735531" y="2455018"/>
            <a:ext cx="3384911" cy="5418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GPA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DA0BEB-707D-42AB-B740-D061330D388D}"/>
              </a:ext>
            </a:extLst>
          </p:cNvPr>
          <p:cNvSpPr txBox="1">
            <a:spLocks/>
          </p:cNvSpPr>
          <p:nvPr/>
        </p:nvSpPr>
        <p:spPr>
          <a:xfrm>
            <a:off x="709430" y="4868100"/>
            <a:ext cx="3384911" cy="3809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Prerequisite Subjects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8BE729-D995-460D-A801-8356B19C85F3}"/>
              </a:ext>
            </a:extLst>
          </p:cNvPr>
          <p:cNvSpPr txBox="1">
            <a:spLocks/>
          </p:cNvSpPr>
          <p:nvPr/>
        </p:nvSpPr>
        <p:spPr>
          <a:xfrm>
            <a:off x="709431" y="3636001"/>
            <a:ext cx="3384911" cy="3809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MCAT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52F8A-0494-4069-BE04-F509F9968782}"/>
              </a:ext>
            </a:extLst>
          </p:cNvPr>
          <p:cNvSpPr txBox="1"/>
          <p:nvPr/>
        </p:nvSpPr>
        <p:spPr>
          <a:xfrm>
            <a:off x="642939" y="2876608"/>
            <a:ext cx="3805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MIN 70% +  </a:t>
            </a:r>
            <a:r>
              <a:rPr lang="en-US" b="1">
                <a:solidFill>
                  <a:schemeClr val="accent2"/>
                </a:solidFill>
                <a:ea typeface="+mn-lt"/>
                <a:cs typeface="+mn-lt"/>
              </a:rPr>
              <a:t>|</a:t>
            </a:r>
            <a:r>
              <a:rPr lang="en-US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COMPETITIVE 80% +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AF0A53-7834-4528-AAB8-64EEC0A4A5C2}"/>
              </a:ext>
            </a:extLst>
          </p:cNvPr>
          <p:cNvSpPr txBox="1"/>
          <p:nvPr/>
        </p:nvSpPr>
        <p:spPr>
          <a:xfrm>
            <a:off x="6119122" y="6253684"/>
            <a:ext cx="4726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*OzTREKK minimums. See competitive stats on our website. </a:t>
            </a:r>
          </a:p>
        </p:txBody>
      </p:sp>
    </p:spTree>
    <p:extLst>
      <p:ext uri="{BB962C8B-B14F-4D97-AF65-F5344CB8AC3E}">
        <p14:creationId xmlns:p14="http://schemas.microsoft.com/office/powerpoint/2010/main" val="3766505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88CE8-B49E-4019-AE8B-3A76CDC8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97" y="294533"/>
            <a:ext cx="10327917" cy="833070"/>
          </a:xfrm>
        </p:spPr>
        <p:txBody>
          <a:bodyPr>
            <a:normAutofit/>
          </a:bodyPr>
          <a:lstStyle/>
          <a:p>
            <a:r>
              <a:rPr lang="en-US" dirty="0"/>
              <a:t>How Universities Assesses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3EB13FF-D34A-4DBE-85E4-02EA2CC21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838787"/>
              </p:ext>
            </p:extLst>
          </p:nvPr>
        </p:nvGraphicFramePr>
        <p:xfrm>
          <a:off x="581073" y="1264998"/>
          <a:ext cx="10708910" cy="4913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345">
                  <a:extLst>
                    <a:ext uri="{9D8B030D-6E8A-4147-A177-3AD203B41FA5}">
                      <a16:colId xmlns:a16="http://schemas.microsoft.com/office/drawing/2014/main" val="3044955410"/>
                    </a:ext>
                  </a:extLst>
                </a:gridCol>
                <a:gridCol w="3353955">
                  <a:extLst>
                    <a:ext uri="{9D8B030D-6E8A-4147-A177-3AD203B41FA5}">
                      <a16:colId xmlns:a16="http://schemas.microsoft.com/office/drawing/2014/main" val="1180196478"/>
                    </a:ext>
                  </a:extLst>
                </a:gridCol>
                <a:gridCol w="4018610">
                  <a:extLst>
                    <a:ext uri="{9D8B030D-6E8A-4147-A177-3AD203B41FA5}">
                      <a16:colId xmlns:a16="http://schemas.microsoft.com/office/drawing/2014/main" val="3337721515"/>
                    </a:ext>
                  </a:extLst>
                </a:gridCol>
              </a:tblGrid>
              <a:tr h="477791">
                <a:tc>
                  <a:txBody>
                    <a:bodyPr/>
                    <a:lstStyle/>
                    <a:p>
                      <a:pPr algn="r"/>
                      <a:r>
                        <a:rPr lang="en-CA" sz="2000" dirty="0"/>
                        <a:t>UNIVERSITY</a:t>
                      </a:r>
                    </a:p>
                  </a:txBody>
                  <a:tcPr anchor="ctr">
                    <a:solidFill>
                      <a:srgbClr val="6880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FOR AN INTERVIEW</a:t>
                      </a:r>
                    </a:p>
                  </a:txBody>
                  <a:tcPr anchor="ctr">
                    <a:solidFill>
                      <a:srgbClr val="6880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FOR AN OFFER</a:t>
                      </a:r>
                    </a:p>
                  </a:txBody>
                  <a:tcPr anchor="ctr">
                    <a:solidFill>
                      <a:srgbClr val="6880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248291"/>
                  </a:ext>
                </a:extLst>
              </a:tr>
              <a:tr h="361026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tx1"/>
                          </a:solidFill>
                        </a:rPr>
                        <a:t>Deakin University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50/50 - GPA &amp; MCAT</a:t>
                      </a:r>
                      <a:endParaRPr lang="en-CA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 GPA  |  25% MCAT  |  50% MMI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942690"/>
                  </a:ext>
                </a:extLst>
              </a:tr>
              <a:tr h="361026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tx1"/>
                          </a:solidFill>
                        </a:rPr>
                        <a:t>Flinders University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Aims to schedule all applicants</a:t>
                      </a:r>
                      <a:endParaRPr lang="en-CA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33% GPA | 33% MCAT | 33% MMI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381386"/>
                  </a:ext>
                </a:extLst>
              </a:tr>
              <a:tr h="5949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tx1"/>
                          </a:solidFill>
                        </a:rPr>
                        <a:t>Griffith University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50/50 - GPA &amp; MCAT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Interview score + GPA/test combined rank ÷ 2                                      </a:t>
                      </a:r>
                      <a:endParaRPr lang="en-CA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37030"/>
                  </a:ext>
                </a:extLst>
              </a:tr>
              <a:tr h="5949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tx1"/>
                          </a:solidFill>
                        </a:rPr>
                        <a:t>Macquarie University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50/50 - GPA &amp; MCAT (supp form hurdle)</a:t>
                      </a:r>
                      <a:endParaRPr lang="en-CA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50% GPA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50% MMI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11933"/>
                  </a:ext>
                </a:extLst>
              </a:tr>
              <a:tr h="36102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b="1" dirty="0">
                          <a:solidFill>
                            <a:schemeClr val="tx1"/>
                          </a:solidFill>
                        </a:rPr>
                        <a:t>Monash University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GPA used to rank applicants 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 GPA | 60% MMI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93364"/>
                  </a:ext>
                </a:extLst>
              </a:tr>
              <a:tr h="36102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b="1" dirty="0">
                          <a:solidFill>
                            <a:schemeClr val="tx1"/>
                          </a:solidFill>
                        </a:rPr>
                        <a:t>University of Melbourne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50/50 - GPA &amp; MCAT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 GPA | 25% MCAT | 50% MMI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625711"/>
                  </a:ext>
                </a:extLst>
              </a:tr>
              <a:tr h="361026">
                <a:tc>
                  <a:txBody>
                    <a:bodyPr/>
                    <a:lstStyle/>
                    <a:p>
                      <a:pPr algn="r"/>
                      <a:r>
                        <a:rPr lang="en-CA" b="1" dirty="0">
                          <a:solidFill>
                            <a:schemeClr val="tx1"/>
                          </a:solidFill>
                        </a:rPr>
                        <a:t>University of Notre Dame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50/50 - GPA &amp; MCAT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50% GPA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50% MMI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795281"/>
                  </a:ext>
                </a:extLst>
              </a:tr>
              <a:tr h="361026">
                <a:tc>
                  <a:txBody>
                    <a:bodyPr/>
                    <a:lstStyle/>
                    <a:p>
                      <a:pPr algn="r"/>
                      <a:r>
                        <a:rPr lang="en-CA" b="1" dirty="0">
                          <a:solidFill>
                            <a:schemeClr val="tx1"/>
                          </a:solidFill>
                        </a:rPr>
                        <a:t>University of Queensland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50/50 - GPA &amp; MCAT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 GPA | 25% MCAT | 50% MMI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30724"/>
                  </a:ext>
                </a:extLst>
              </a:tr>
              <a:tr h="361026">
                <a:tc>
                  <a:txBody>
                    <a:bodyPr/>
                    <a:lstStyle/>
                    <a:p>
                      <a:pPr algn="r"/>
                      <a:r>
                        <a:rPr lang="en-CA" b="1" dirty="0">
                          <a:solidFill>
                            <a:schemeClr val="tx1"/>
                          </a:solidFill>
                        </a:rPr>
                        <a:t>University of Sydney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N/A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MCAT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290073"/>
                  </a:ext>
                </a:extLst>
              </a:tr>
              <a:tr h="594988">
                <a:tc>
                  <a:txBody>
                    <a:bodyPr/>
                    <a:lstStyle/>
                    <a:p>
                      <a:pPr algn="r"/>
                      <a:r>
                        <a:rPr lang="en-CA" b="1" dirty="0">
                          <a:solidFill>
                            <a:schemeClr val="tx1"/>
                          </a:solidFill>
                        </a:rPr>
                        <a:t>University of Western Australia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Corbel (Headings)"/>
                        </a:rPr>
                        <a:t>50/50 - GPA &amp; MCAT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30% GPA | 20% MCAT | 50% MMI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1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304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BC42-154A-40AC-BC0B-923FCA7F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 Fast Facts: </a:t>
            </a:r>
            <a:r>
              <a:rPr lang="en-CA">
                <a:solidFill>
                  <a:schemeClr val="accent5">
                    <a:lumMod val="75000"/>
                    <a:lumOff val="25000"/>
                  </a:schemeClr>
                </a:solidFill>
              </a:rPr>
              <a:t>Undergrad-entry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8B987AF-E1AF-4706-93AB-2DD6FE0A5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081535"/>
              </p:ext>
            </p:extLst>
          </p:nvPr>
        </p:nvGraphicFramePr>
        <p:xfrm>
          <a:off x="1229709" y="2086648"/>
          <a:ext cx="9925971" cy="31927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03762">
                  <a:extLst>
                    <a:ext uri="{9D8B030D-6E8A-4147-A177-3AD203B41FA5}">
                      <a16:colId xmlns:a16="http://schemas.microsoft.com/office/drawing/2014/main" val="2507397006"/>
                    </a:ext>
                  </a:extLst>
                </a:gridCol>
                <a:gridCol w="5622209">
                  <a:extLst>
                    <a:ext uri="{9D8B030D-6E8A-4147-A177-3AD203B41FA5}">
                      <a16:colId xmlns:a16="http://schemas.microsoft.com/office/drawing/2014/main" val="276344893"/>
                    </a:ext>
                  </a:extLst>
                </a:gridCol>
              </a:tblGrid>
              <a:tr h="399088"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800" b="1" i="0" u="none" strike="noStrike" noProof="0">
                          <a:solidFill>
                            <a:schemeClr val="bg1"/>
                          </a:solidFill>
                          <a:latin typeface="Corbel"/>
                        </a:rPr>
                        <a:t>PROGRAM DURATION</a:t>
                      </a:r>
                      <a:endParaRPr lang="en-CA" sz="1800" b="1" i="0" u="none" strike="noStrike" noProof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800" b="0">
                          <a:solidFill>
                            <a:schemeClr val="tx1"/>
                          </a:solidFill>
                          <a:latin typeface="+mn-lt"/>
                        </a:rPr>
                        <a:t>6 </a:t>
                      </a:r>
                      <a:r>
                        <a:rPr lang="en-CA" sz="1800" b="0">
                          <a:solidFill>
                            <a:schemeClr val="tx2"/>
                          </a:solidFill>
                          <a:latin typeface="+mn-lt"/>
                        </a:rPr>
                        <a:t>years; 2 + 4 years; 3+ 3 years</a:t>
                      </a:r>
                      <a:endParaRPr lang="en-CA" b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492756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GPA REQUIREMENTS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 dirty="0">
                          <a:solidFill>
                            <a:schemeClr val="tx1"/>
                          </a:solidFill>
                        </a:rPr>
                        <a:t>86%+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820384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ADMISSIONS TEST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800" b="0">
                          <a:solidFill>
                            <a:schemeClr val="tx2"/>
                          </a:solidFill>
                          <a:latin typeface="+mn-lt"/>
                        </a:rPr>
                        <a:t>ISAT </a:t>
                      </a:r>
                      <a:r>
                        <a:rPr lang="en-CA" sz="1800" b="0" i="0" u="none" strike="noStrike" noProof="0">
                          <a:solidFill>
                            <a:schemeClr val="tx2"/>
                          </a:solidFill>
                          <a:latin typeface="Corbel"/>
                        </a:rPr>
                        <a:t>(for 2 programs only)</a:t>
                      </a:r>
                      <a:endParaRPr lang="en-CA" b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65252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NUMBER OF INTERNATIONAL PLACES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 dirty="0">
                          <a:solidFill>
                            <a:schemeClr val="tx2"/>
                          </a:solidFill>
                        </a:rPr>
                        <a:t>13 – 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936935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INTERVIEWS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>
                          <a:solidFill>
                            <a:schemeClr val="tx2"/>
                          </a:solidFill>
                        </a:rPr>
                        <a:t>Online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970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WHEN TO APPLY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>
                          <a:solidFill>
                            <a:schemeClr val="tx2"/>
                          </a:solidFill>
                        </a:rPr>
                        <a:t>January – May (year before)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918390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PROGRAMS START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0">
                          <a:solidFill>
                            <a:schemeClr val="tx2"/>
                          </a:solidFill>
                        </a:rPr>
                        <a:t>February</a:t>
                      </a:r>
                      <a:endParaRPr lang="en-CA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33716"/>
                  </a:ext>
                </a:extLst>
              </a:tr>
              <a:tr h="399088">
                <a:tc>
                  <a:txBody>
                    <a:bodyPr/>
                    <a:lstStyle/>
                    <a:p>
                      <a:pPr algn="r"/>
                      <a:r>
                        <a:rPr lang="en-CA" b="1">
                          <a:solidFill>
                            <a:schemeClr val="bg1"/>
                          </a:solidFill>
                          <a:latin typeface="+mj-lt"/>
                        </a:rPr>
                        <a:t>UNDERGRADUATE TUITION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$35,000 – $87,000 AUD (2023 fees)</a:t>
                      </a:r>
                      <a:endParaRPr lang="en-CA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755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2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8C85-21FC-4717-8596-622C452A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005458"/>
            <a:ext cx="3517567" cy="1899667"/>
          </a:xfrm>
        </p:spPr>
        <p:txBody>
          <a:bodyPr/>
          <a:lstStyle/>
          <a:p>
            <a:r>
              <a:rPr lang="en-CA" b="1"/>
              <a:t>Undergraduate-entry Medicine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8AA62-219A-403F-BD4D-D7CFD0B21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829050"/>
            <a:ext cx="3517567" cy="2402330"/>
          </a:xfrm>
        </p:spPr>
        <p:txBody>
          <a:bodyPr/>
          <a:lstStyle/>
          <a:p>
            <a:r>
              <a:rPr lang="en-CA" b="1">
                <a:solidFill>
                  <a:schemeClr val="accent2"/>
                </a:solidFill>
              </a:rPr>
              <a:t>YOU’LL NEED A COMPLETED HIGH SCHOOL DIPLOMA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78568B-2568-4B9A-918B-1546239ED6F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19414" y="1107309"/>
            <a:ext cx="2884487" cy="53556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 dirty="0">
                <a:solidFill>
                  <a:srgbClr val="6880BE"/>
                </a:solidFill>
                <a:latin typeface="+mj-lt"/>
              </a:rPr>
              <a:t>Minimum GPA 86%+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AE91DE-CA3C-4588-89D6-F5619FFDB59F}"/>
              </a:ext>
            </a:extLst>
          </p:cNvPr>
          <p:cNvSpPr txBox="1">
            <a:spLocks/>
          </p:cNvSpPr>
          <p:nvPr/>
        </p:nvSpPr>
        <p:spPr>
          <a:xfrm>
            <a:off x="5319414" y="4553542"/>
            <a:ext cx="3384911" cy="3809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 dirty="0">
                <a:solidFill>
                  <a:srgbClr val="6880BE"/>
                </a:solidFill>
                <a:latin typeface="+mj-lt"/>
              </a:rPr>
              <a:t>ISAT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F13217-354F-48C9-A236-3DD406F34E4F}"/>
              </a:ext>
            </a:extLst>
          </p:cNvPr>
          <p:cNvSpPr txBox="1">
            <a:spLocks/>
          </p:cNvSpPr>
          <p:nvPr/>
        </p:nvSpPr>
        <p:spPr>
          <a:xfrm>
            <a:off x="5319414" y="3115451"/>
            <a:ext cx="3384911" cy="3809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 dirty="0">
                <a:solidFill>
                  <a:srgbClr val="6880BE"/>
                </a:solidFill>
                <a:latin typeface="+mj-lt"/>
              </a:rPr>
              <a:t>Prerequisite Subjects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5AA84-9891-4B6A-AD56-438CFBC79A20}"/>
              </a:ext>
            </a:extLst>
          </p:cNvPr>
          <p:cNvSpPr txBox="1"/>
          <p:nvPr/>
        </p:nvSpPr>
        <p:spPr>
          <a:xfrm>
            <a:off x="5319413" y="1642871"/>
            <a:ext cx="5080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Undergrad programs can be highly competitive; closer to mid-90s is considered competitive </a:t>
            </a:r>
          </a:p>
          <a:p>
            <a:r>
              <a:rPr lang="en-US" sz="1800"/>
              <a:t>for most.   </a:t>
            </a:r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7122F-C746-4901-A61B-E44F53E93E4F}"/>
              </a:ext>
            </a:extLst>
          </p:cNvPr>
          <p:cNvSpPr txBox="1"/>
          <p:nvPr/>
        </p:nvSpPr>
        <p:spPr>
          <a:xfrm>
            <a:off x="5319414" y="3623293"/>
            <a:ext cx="48151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Grade 12 English, chemistry, and math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6CB00-2BC8-4417-9349-3A59ACCEC339}"/>
              </a:ext>
            </a:extLst>
          </p:cNvPr>
          <p:cNvSpPr txBox="1"/>
          <p:nvPr/>
        </p:nvSpPr>
        <p:spPr>
          <a:xfrm>
            <a:off x="5319414" y="5030215"/>
            <a:ext cx="48151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Required by 2 of the 6 undergrad programs (Monash &amp; UWA)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0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DEE4E559-E5EE-4727-A484-19C219C1C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62" y="286822"/>
            <a:ext cx="3645422" cy="1307762"/>
          </a:xfrm>
        </p:spPr>
        <p:txBody>
          <a:bodyPr>
            <a:normAutofit/>
          </a:bodyPr>
          <a:lstStyle/>
          <a:p>
            <a:r>
              <a:rPr lang="en-CA" b="1"/>
              <a:t>Undergraduate Entry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8C1313-ADA8-4717-BFE3-60747E6017EE}"/>
              </a:ext>
            </a:extLst>
          </p:cNvPr>
          <p:cNvSpPr txBox="1"/>
          <p:nvPr/>
        </p:nvSpPr>
        <p:spPr>
          <a:xfrm>
            <a:off x="622162" y="3083453"/>
            <a:ext cx="2588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sz="2400" b="1">
                <a:solidFill>
                  <a:schemeClr val="accent2"/>
                </a:solidFill>
                <a:latin typeface="+mj-lt"/>
              </a:rPr>
              <a:t>Competitive GPA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5BE3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5DCC84-5B7F-4EAF-A927-93BC6E0879CE}"/>
              </a:ext>
            </a:extLst>
          </p:cNvPr>
          <p:cNvSpPr txBox="1"/>
          <p:nvPr/>
        </p:nvSpPr>
        <p:spPr>
          <a:xfrm>
            <a:off x="735531" y="4795373"/>
            <a:ext cx="20542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Aim for 180+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3C8165-2FF4-4348-8F74-B06778E0763B}"/>
              </a:ext>
            </a:extLst>
          </p:cNvPr>
          <p:cNvSpPr txBox="1"/>
          <p:nvPr/>
        </p:nvSpPr>
        <p:spPr>
          <a:xfrm>
            <a:off x="735531" y="5825742"/>
            <a:ext cx="307085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12 English, chemistry, and math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11EFBD6-F9A7-44EA-8225-97A96D13AE02}"/>
              </a:ext>
            </a:extLst>
          </p:cNvPr>
          <p:cNvSpPr txBox="1">
            <a:spLocks/>
          </p:cNvSpPr>
          <p:nvPr/>
        </p:nvSpPr>
        <p:spPr>
          <a:xfrm>
            <a:off x="738668" y="1772831"/>
            <a:ext cx="3384911" cy="5418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Minimum GPA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482F04B-9A0B-4777-AEBE-FF13A3B67B29}"/>
              </a:ext>
            </a:extLst>
          </p:cNvPr>
          <p:cNvSpPr txBox="1">
            <a:spLocks/>
          </p:cNvSpPr>
          <p:nvPr/>
        </p:nvSpPr>
        <p:spPr>
          <a:xfrm>
            <a:off x="735531" y="5386401"/>
            <a:ext cx="3384911" cy="3809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Prerequisite Subjects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75DE7E6-0C33-4280-B49F-1EF1A3E3B6DC}"/>
              </a:ext>
            </a:extLst>
          </p:cNvPr>
          <p:cNvSpPr txBox="1">
            <a:spLocks/>
          </p:cNvSpPr>
          <p:nvPr/>
        </p:nvSpPr>
        <p:spPr>
          <a:xfrm>
            <a:off x="735531" y="4355565"/>
            <a:ext cx="3384911" cy="3697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n-US" b="1">
                <a:solidFill>
                  <a:schemeClr val="accent2"/>
                </a:solidFill>
                <a:latin typeface="+mj-lt"/>
              </a:rPr>
              <a:t>Competitive ISAT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D8A1BF-AA99-4C37-93AD-B0535D47C23C}"/>
              </a:ext>
            </a:extLst>
          </p:cNvPr>
          <p:cNvSpPr txBox="1"/>
          <p:nvPr/>
        </p:nvSpPr>
        <p:spPr>
          <a:xfrm>
            <a:off x="735531" y="3556757"/>
            <a:ext cx="3087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High School 86%+</a:t>
            </a: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University 82%+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615D54-EAA7-4E97-99D1-DA7816224F4F}"/>
              </a:ext>
            </a:extLst>
          </p:cNvPr>
          <p:cNvSpPr txBox="1"/>
          <p:nvPr/>
        </p:nvSpPr>
        <p:spPr>
          <a:xfrm>
            <a:off x="735531" y="2227774"/>
            <a:ext cx="2741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High School 86%+</a:t>
            </a: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University 82%+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44" name="Table 2">
            <a:extLst>
              <a:ext uri="{FF2B5EF4-FFF2-40B4-BE49-F238E27FC236}">
                <a16:creationId xmlns:a16="http://schemas.microsoft.com/office/drawing/2014/main" id="{39EEF29D-536B-4C0E-BA6C-B4E0D03EC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75574"/>
              </p:ext>
            </p:extLst>
          </p:nvPr>
        </p:nvGraphicFramePr>
        <p:xfrm>
          <a:off x="4976920" y="1014224"/>
          <a:ext cx="6664274" cy="3996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124">
                  <a:extLst>
                    <a:ext uri="{9D8B030D-6E8A-4147-A177-3AD203B41FA5}">
                      <a16:colId xmlns:a16="http://schemas.microsoft.com/office/drawing/2014/main" val="3500780390"/>
                    </a:ext>
                  </a:extLst>
                </a:gridCol>
                <a:gridCol w="1901376">
                  <a:extLst>
                    <a:ext uri="{9D8B030D-6E8A-4147-A177-3AD203B41FA5}">
                      <a16:colId xmlns:a16="http://schemas.microsoft.com/office/drawing/2014/main" val="4032375137"/>
                    </a:ext>
                  </a:extLst>
                </a:gridCol>
                <a:gridCol w="1558774">
                  <a:extLst>
                    <a:ext uri="{9D8B030D-6E8A-4147-A177-3AD203B41FA5}">
                      <a16:colId xmlns:a16="http://schemas.microsoft.com/office/drawing/2014/main" val="3712531998"/>
                    </a:ext>
                  </a:extLst>
                </a:gridCol>
              </a:tblGrid>
              <a:tr h="768605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UNIVERSITY</a:t>
                      </a:r>
                    </a:p>
                  </a:txBody>
                  <a:tcPr marL="68580" marR="68580" marT="34290" marB="34290" anchor="ctr">
                    <a:solidFill>
                      <a:srgbClr val="6880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MINIMUM ISAT SCORES</a:t>
                      </a:r>
                    </a:p>
                  </a:txBody>
                  <a:tcPr marL="68580" marR="68580" marT="34290" marB="34290" anchor="ctr">
                    <a:solidFill>
                      <a:srgbClr val="6880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COMPETITVE GPA 2023</a:t>
                      </a:r>
                    </a:p>
                  </a:txBody>
                  <a:tcPr marL="68580" marR="68580" marT="34290" marB="34290" anchor="ctr">
                    <a:solidFill>
                      <a:srgbClr val="6880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282084"/>
                  </a:ext>
                </a:extLst>
              </a:tr>
              <a:tr h="49547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Flinders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N/A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96%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69606796"/>
                  </a:ext>
                </a:extLst>
              </a:tr>
              <a:tr h="49547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Griffith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>
                          <a:latin typeface="+mj-lt"/>
                        </a:rPr>
                        <a:t>88%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57481782"/>
                  </a:ext>
                </a:extLst>
              </a:tr>
              <a:tr h="568873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James Cook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95%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13569255"/>
                  </a:ext>
                </a:extLst>
              </a:tr>
              <a:tr h="49547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Macquarie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>
                          <a:latin typeface="+mj-lt"/>
                        </a:rPr>
                        <a:t>95%+</a:t>
                      </a:r>
                      <a:endParaRPr lang="en-CA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67889381"/>
                  </a:ext>
                </a:extLst>
              </a:tr>
              <a:tr h="495478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Monash University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170+ overall score</a:t>
                      </a:r>
                      <a:endParaRPr lang="en-CA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95%+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45926982"/>
                  </a:ext>
                </a:extLst>
              </a:tr>
              <a:tr h="677063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University of Western Australia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 percentile in each section</a:t>
                      </a:r>
                      <a:endParaRPr lang="en-CA" sz="18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90%+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45644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762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5605-C26B-4A54-8D40-792FDF5D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General Application Timeline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55AC7-52EB-4838-8FD2-DEF22F3215BD}"/>
              </a:ext>
            </a:extLst>
          </p:cNvPr>
          <p:cNvSpPr txBox="1"/>
          <p:nvPr/>
        </p:nvSpPr>
        <p:spPr>
          <a:xfrm>
            <a:off x="916304" y="437263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JAN – FEB</a:t>
            </a:r>
            <a:endParaRPr lang="en-CA" sz="2000" b="1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32ED5-C7DA-4602-AA1D-49C8F4869D3A}"/>
              </a:ext>
            </a:extLst>
          </p:cNvPr>
          <p:cNvSpPr txBox="1"/>
          <p:nvPr/>
        </p:nvSpPr>
        <p:spPr>
          <a:xfrm>
            <a:off x="2945129" y="4376561"/>
            <a:ext cx="194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MARCH – MAY</a:t>
            </a:r>
            <a:endParaRPr lang="en-CA" sz="2000" b="1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22A70-5D47-4506-85FD-DC236553F372}"/>
              </a:ext>
            </a:extLst>
          </p:cNvPr>
          <p:cNvSpPr txBox="1"/>
          <p:nvPr/>
        </p:nvSpPr>
        <p:spPr>
          <a:xfrm>
            <a:off x="5439725" y="4373331"/>
            <a:ext cx="158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MAY – AUG</a:t>
            </a:r>
            <a:endParaRPr lang="en-CA" sz="2000" b="1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08D5FA-AF7C-470A-BA63-49D82047DAEF}"/>
              </a:ext>
            </a:extLst>
          </p:cNvPr>
          <p:cNvSpPr txBox="1"/>
          <p:nvPr/>
        </p:nvSpPr>
        <p:spPr>
          <a:xfrm>
            <a:off x="7745729" y="437707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SEP – DEC</a:t>
            </a:r>
            <a:endParaRPr lang="en-CA" sz="2000" b="1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24CB4-6D81-4AB7-964A-987A484D93F8}"/>
              </a:ext>
            </a:extLst>
          </p:cNvPr>
          <p:cNvSpPr txBox="1"/>
          <p:nvPr/>
        </p:nvSpPr>
        <p:spPr>
          <a:xfrm>
            <a:off x="9617391" y="4372638"/>
            <a:ext cx="194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JAN – FEB</a:t>
            </a:r>
            <a:endParaRPr lang="en-CA" sz="2000" b="1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25144-6E4D-43D4-9F76-444A7618C416}"/>
              </a:ext>
            </a:extLst>
          </p:cNvPr>
          <p:cNvSpPr txBox="1"/>
          <p:nvPr/>
        </p:nvSpPr>
        <p:spPr>
          <a:xfrm>
            <a:off x="731520" y="4935850"/>
            <a:ext cx="17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Start your application(s)!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F98C9-F8BA-4C80-9C6A-739578EC9C0E}"/>
              </a:ext>
            </a:extLst>
          </p:cNvPr>
          <p:cNvSpPr txBox="1"/>
          <p:nvPr/>
        </p:nvSpPr>
        <p:spPr>
          <a:xfrm>
            <a:off x="2945129" y="4935850"/>
            <a:ext cx="17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Get your docs</a:t>
            </a:r>
          </a:p>
          <a:p>
            <a:pPr algn="ctr"/>
            <a:r>
              <a:rPr lang="en-CA"/>
              <a:t>to OzTREKK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C92122-E8AD-4644-97BD-F1626F230FD1}"/>
              </a:ext>
            </a:extLst>
          </p:cNvPr>
          <p:cNvSpPr txBox="1"/>
          <p:nvPr/>
        </p:nvSpPr>
        <p:spPr>
          <a:xfrm>
            <a:off x="5277800" y="4935849"/>
            <a:ext cx="17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Med licensing and interviews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1DE4D-738F-4684-B646-C81DE8B66443}"/>
              </a:ext>
            </a:extLst>
          </p:cNvPr>
          <p:cNvSpPr txBox="1"/>
          <p:nvPr/>
        </p:nvSpPr>
        <p:spPr>
          <a:xfrm>
            <a:off x="7369491" y="4935849"/>
            <a:ext cx="211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Offers, acceptances, and predeparture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79BCC4-7EC9-4979-8C5D-A4543BC4E091}"/>
              </a:ext>
            </a:extLst>
          </p:cNvPr>
          <p:cNvSpPr txBox="1"/>
          <p:nvPr/>
        </p:nvSpPr>
        <p:spPr>
          <a:xfrm>
            <a:off x="9837420" y="4935849"/>
            <a:ext cx="174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Orientation</a:t>
            </a:r>
          </a:p>
          <a:p>
            <a:pPr algn="ctr"/>
            <a:r>
              <a:rPr lang="en-CA"/>
              <a:t>Classes begin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EAA23B-5BD3-4D77-96DD-3F7805A85BF6}"/>
              </a:ext>
            </a:extLst>
          </p:cNvPr>
          <p:cNvSpPr/>
          <p:nvPr/>
        </p:nvSpPr>
        <p:spPr>
          <a:xfrm>
            <a:off x="546606" y="1276709"/>
            <a:ext cx="11033889" cy="377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 descr="A picture containing text, different, plant&#10;&#10;Description automatically generated">
            <a:extLst>
              <a:ext uri="{FF2B5EF4-FFF2-40B4-BE49-F238E27FC236}">
                <a16:creationId xmlns:a16="http://schemas.microsoft.com/office/drawing/2014/main" id="{CC10DC6F-EAF0-45BE-A5FD-08B65D289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1" y="1590905"/>
            <a:ext cx="11338818" cy="31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61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F2DAAC3-00E8-49F8-A28D-EE311B6057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15" y="5"/>
            <a:ext cx="12191985" cy="685799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12A15-9C16-4516-BC20-78D61838B3C2}"/>
              </a:ext>
            </a:extLst>
          </p:cNvPr>
          <p:cNvSpPr/>
          <p:nvPr/>
        </p:nvSpPr>
        <p:spPr>
          <a:xfrm>
            <a:off x="0" y="5373046"/>
            <a:ext cx="5508336" cy="87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F2857-4DAA-4C8B-A680-A757B4454C7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346036" y="5555451"/>
            <a:ext cx="2613891" cy="508635"/>
          </a:xfrm>
        </p:spPr>
        <p:txBody>
          <a:bodyPr/>
          <a:lstStyle/>
          <a:p>
            <a:pPr algn="r"/>
            <a:r>
              <a:rPr lang="en-CA">
                <a:solidFill>
                  <a:schemeClr val="tx1"/>
                </a:solidFill>
                <a:latin typeface="+mj-lt"/>
              </a:rPr>
              <a:t>Coming home</a:t>
            </a:r>
          </a:p>
        </p:txBody>
      </p:sp>
    </p:spTree>
    <p:extLst>
      <p:ext uri="{BB962C8B-B14F-4D97-AF65-F5344CB8AC3E}">
        <p14:creationId xmlns:p14="http://schemas.microsoft.com/office/powerpoint/2010/main" val="408299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1D3A-A55D-4D0F-9668-76D05075B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After Graduation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41A25-F082-4A5C-B9F4-A0AAC48E609D}"/>
              </a:ext>
            </a:extLst>
          </p:cNvPr>
          <p:cNvSpPr txBox="1"/>
          <p:nvPr/>
        </p:nvSpPr>
        <p:spPr>
          <a:xfrm>
            <a:off x="9038892" y="4819784"/>
            <a:ext cx="232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/>
              <a:t>After med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F55D7-E848-4863-921F-94A2048C80AD}"/>
              </a:ext>
            </a:extLst>
          </p:cNvPr>
          <p:cNvSpPr txBox="1"/>
          <p:nvPr/>
        </p:nvSpPr>
        <p:spPr>
          <a:xfrm>
            <a:off x="6153309" y="4819784"/>
            <a:ext cx="262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/>
              <a:t>To complete internship </a:t>
            </a:r>
          </a:p>
          <a:p>
            <a:pPr lvl="0" algn="ctr"/>
            <a:r>
              <a:rPr lang="en-CA"/>
              <a:t>&amp; practice as a doctor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B9357-222B-4DF3-8AD4-439E643E3093}"/>
              </a:ext>
            </a:extLst>
          </p:cNvPr>
          <p:cNvSpPr txBox="1"/>
          <p:nvPr/>
        </p:nvSpPr>
        <p:spPr>
          <a:xfrm>
            <a:off x="954038" y="4819785"/>
            <a:ext cx="208584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/>
              <a:t>For the match after graduation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D0448A-949B-406D-8FE2-D5F8C3F90CFB}"/>
              </a:ext>
            </a:extLst>
          </p:cNvPr>
          <p:cNvSpPr txBox="1"/>
          <p:nvPr/>
        </p:nvSpPr>
        <p:spPr>
          <a:xfrm>
            <a:off x="3417707" y="4819785"/>
            <a:ext cx="250775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/>
              <a:t>Return as a doctor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02A39-15DD-41BC-88A0-72414AF71303}"/>
              </a:ext>
            </a:extLst>
          </p:cNvPr>
          <p:cNvSpPr txBox="1"/>
          <p:nvPr/>
        </p:nvSpPr>
        <p:spPr>
          <a:xfrm>
            <a:off x="999555" y="3992652"/>
            <a:ext cx="199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#1 RETURN TO CANADA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498C8-8EB1-4460-A2BA-C5951FE93AD1}"/>
              </a:ext>
            </a:extLst>
          </p:cNvPr>
          <p:cNvSpPr txBox="1"/>
          <p:nvPr/>
        </p:nvSpPr>
        <p:spPr>
          <a:xfrm>
            <a:off x="3508740" y="3992652"/>
            <a:ext cx="2325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#2 COMPLETE PG TRAINING IN AUS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8CB82-0D98-4E51-A1A9-980F036E7308}"/>
              </a:ext>
            </a:extLst>
          </p:cNvPr>
          <p:cNvSpPr txBox="1"/>
          <p:nvPr/>
        </p:nvSpPr>
        <p:spPr>
          <a:xfrm>
            <a:off x="6303290" y="3992652"/>
            <a:ext cx="2325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#3 STAY IN AUSTRALIA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AD41B-F5C8-4534-AA0D-9AD54AF4E706}"/>
              </a:ext>
            </a:extLst>
          </p:cNvPr>
          <p:cNvSpPr txBox="1"/>
          <p:nvPr/>
        </p:nvSpPr>
        <p:spPr>
          <a:xfrm>
            <a:off x="9032193" y="3992652"/>
            <a:ext cx="2325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#4 GO TO </a:t>
            </a:r>
          </a:p>
          <a:p>
            <a:pPr algn="ctr"/>
            <a:r>
              <a:rPr lang="en-CA" sz="2000" b="1">
                <a:solidFill>
                  <a:schemeClr val="accent2"/>
                </a:solidFill>
                <a:latin typeface="+mj-lt"/>
              </a:rPr>
              <a:t>UNITED STATES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373F0A9-6AA8-4A05-A6D3-8A6BABAD0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15" y="2108481"/>
            <a:ext cx="10523770" cy="17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65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wave crashing on a beach&#10;&#10;Description automatically generated with medium confidence">
            <a:extLst>
              <a:ext uri="{FF2B5EF4-FFF2-40B4-BE49-F238E27FC236}">
                <a16:creationId xmlns:a16="http://schemas.microsoft.com/office/drawing/2014/main" id="{9F6F50FE-C280-3E35-7260-57F96141DC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6218E-82B3-4D9B-B1F7-02B99B37CA9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562850" y="5343526"/>
            <a:ext cx="4076700" cy="9258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Get more info about your program</a:t>
            </a:r>
          </a:p>
        </p:txBody>
      </p:sp>
      <p:pic>
        <p:nvPicPr>
          <p:cNvPr id="4" name="Picture 3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F8DC545C-7DE8-B696-D9FA-C57A78743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35" y="3374458"/>
            <a:ext cx="3574110" cy="29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0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scrubs with a stethoscope around her neck&#10;&#10;Description automatically generated">
            <a:extLst>
              <a:ext uri="{FF2B5EF4-FFF2-40B4-BE49-F238E27FC236}">
                <a16:creationId xmlns:a16="http://schemas.microsoft.com/office/drawing/2014/main" id="{8B98BDBB-54FE-6FDD-8958-7E4DCAC34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981" r="4082" b="16196"/>
          <a:stretch/>
        </p:blipFill>
        <p:spPr>
          <a:xfrm>
            <a:off x="4161032" y="0"/>
            <a:ext cx="8183418" cy="6858000"/>
          </a:xfrm>
          <a:prstGeom prst="rect">
            <a:avLst/>
          </a:prstGeom>
        </p:spPr>
      </p:pic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6F783B-A788-E313-1DF4-8BC57CC8A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48" y="444581"/>
            <a:ext cx="1773150" cy="59209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C9D7DCC-F224-AE1C-3F29-499D720C51FB}"/>
              </a:ext>
            </a:extLst>
          </p:cNvPr>
          <p:cNvSpPr txBox="1">
            <a:spLocks/>
          </p:cNvSpPr>
          <p:nvPr/>
        </p:nvSpPr>
        <p:spPr>
          <a:xfrm>
            <a:off x="643465" y="3811396"/>
            <a:ext cx="3517567" cy="22863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WEBINAR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October 24, 2023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7 – 8 p.m. ET</a:t>
            </a: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All registrants will receive the recording</a:t>
            </a:r>
          </a:p>
        </p:txBody>
      </p:sp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C17CF88-4F26-99AD-5491-87AE2914E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2" t="12738" r="12167" b="13462"/>
          <a:stretch/>
        </p:blipFill>
        <p:spPr>
          <a:xfrm>
            <a:off x="723210" y="760228"/>
            <a:ext cx="2749316" cy="27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3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ock formations in the water&#10;&#10;Description automatically generated">
            <a:extLst>
              <a:ext uri="{FF2B5EF4-FFF2-40B4-BE49-F238E27FC236}">
                <a16:creationId xmlns:a16="http://schemas.microsoft.com/office/drawing/2014/main" id="{381E1DD6-F81A-6D3A-13F5-5C172D2817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6218E-82B3-4D9B-B1F7-02B99B37CA9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562850" y="5343526"/>
            <a:ext cx="4076700" cy="9258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Get more info about your program</a:t>
            </a:r>
          </a:p>
        </p:txBody>
      </p:sp>
      <p:pic>
        <p:nvPicPr>
          <p:cNvPr id="4" name="Picture 3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F8DC545C-7DE8-B696-D9FA-C57A78743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35" y="3360534"/>
            <a:ext cx="3574110" cy="2996169"/>
          </a:xfrm>
          <a:prstGeom prst="rect">
            <a:avLst/>
          </a:prstGeom>
        </p:spPr>
      </p:pic>
      <p:pic>
        <p:nvPicPr>
          <p:cNvPr id="5" name="Picture 4" descr="A qr code with a black border&#10;&#10;Description automatically generated">
            <a:extLst>
              <a:ext uri="{FF2B5EF4-FFF2-40B4-BE49-F238E27FC236}">
                <a16:creationId xmlns:a16="http://schemas.microsoft.com/office/drawing/2014/main" id="{F2806706-846C-E118-9AC8-5795BD866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71" y="3429000"/>
            <a:ext cx="3492437" cy="29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02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city skyline with boats on water&#10;&#10;Description automatically generated">
            <a:extLst>
              <a:ext uri="{FF2B5EF4-FFF2-40B4-BE49-F238E27FC236}">
                <a16:creationId xmlns:a16="http://schemas.microsoft.com/office/drawing/2014/main" id="{1C696F0D-140B-E661-DB6F-74292FD4C8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6218E-82B3-4D9B-B1F7-02B99B37CA9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562850" y="5343526"/>
            <a:ext cx="4076700" cy="9258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Get more info about your program</a:t>
            </a:r>
          </a:p>
        </p:txBody>
      </p:sp>
      <p:pic>
        <p:nvPicPr>
          <p:cNvPr id="6" name="Picture 5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5686DC12-7EB1-34FE-2991-CFDFAAF53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93" y="3332685"/>
            <a:ext cx="3647929" cy="305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75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city with boats on water&#10;&#10;Description automatically generated with medium confidence">
            <a:extLst>
              <a:ext uri="{FF2B5EF4-FFF2-40B4-BE49-F238E27FC236}">
                <a16:creationId xmlns:a16="http://schemas.microsoft.com/office/drawing/2014/main" id="{306215F9-2AB3-CAA0-9177-70768192DB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6218E-82B3-4D9B-B1F7-02B99B37CA9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562850" y="5343526"/>
            <a:ext cx="4076700" cy="9258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Get more info about your program</a:t>
            </a:r>
          </a:p>
        </p:txBody>
      </p:sp>
      <p:pic>
        <p:nvPicPr>
          <p:cNvPr id="18" name="Picture 17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7A7A8366-D2B3-C640-5B04-E5E9F14D9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72" y="3429000"/>
            <a:ext cx="3483927" cy="29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C1BFB-A4B4-4119-8CD5-BB55B453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/>
              <a:t>Get In Touch!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80006-9C45-4CF1-A81B-218C6F344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/>
              <a:t>When you apply through OzTREKK, you can apply to multiple universities at once!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42EA27A-E92F-48BD-9396-FD0F369BC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1" y="1128051"/>
            <a:ext cx="1261707" cy="106718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04101EC-2E32-4F5E-BDB5-491CAE42A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1" y="2876833"/>
            <a:ext cx="1261707" cy="110433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26C0593-38E5-4D95-AD7B-7738CAFBA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1" y="4711097"/>
            <a:ext cx="1261707" cy="1094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EE213-0747-4C50-B06B-7F400A968571}"/>
              </a:ext>
            </a:extLst>
          </p:cNvPr>
          <p:cNvSpPr txBox="1"/>
          <p:nvPr/>
        </p:nvSpPr>
        <p:spPr>
          <a:xfrm>
            <a:off x="2828924" y="1430809"/>
            <a:ext cx="410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/>
              <a:t>medicine@oztrekk.com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37388-6917-4C77-AD18-FC9A175CA694}"/>
              </a:ext>
            </a:extLst>
          </p:cNvPr>
          <p:cNvSpPr txBox="1"/>
          <p:nvPr/>
        </p:nvSpPr>
        <p:spPr>
          <a:xfrm>
            <a:off x="2828924" y="3229276"/>
            <a:ext cx="410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/>
              <a:t>1-866-698-7355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5873A-EA0B-4506-B88E-9BD6DEACD277}"/>
              </a:ext>
            </a:extLst>
          </p:cNvPr>
          <p:cNvSpPr txBox="1"/>
          <p:nvPr/>
        </p:nvSpPr>
        <p:spPr>
          <a:xfrm>
            <a:off x="2828924" y="5027744"/>
            <a:ext cx="410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/>
              <a:t>oztrekk.com</a:t>
            </a:r>
          </a:p>
        </p:txBody>
      </p:sp>
    </p:spTree>
    <p:extLst>
      <p:ext uri="{BB962C8B-B14F-4D97-AF65-F5344CB8AC3E}">
        <p14:creationId xmlns:p14="http://schemas.microsoft.com/office/powerpoint/2010/main" val="977249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koala bear climbing a tree&#10;&#10;Description automatically generated">
            <a:extLst>
              <a:ext uri="{FF2B5EF4-FFF2-40B4-BE49-F238E27FC236}">
                <a16:creationId xmlns:a16="http://schemas.microsoft.com/office/drawing/2014/main" id="{3264CEB7-2729-8066-7FED-927B0FB5EE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6218E-82B3-4D9B-B1F7-02B99B37CA9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562850" y="5343526"/>
            <a:ext cx="4076700" cy="9258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Get more info about your program</a:t>
            </a:r>
          </a:p>
        </p:txBody>
      </p:sp>
      <p:pic>
        <p:nvPicPr>
          <p:cNvPr id="18" name="Picture 17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7A7A8366-D2B3-C640-5B04-E5E9F14D9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72" y="3429000"/>
            <a:ext cx="3483927" cy="2920569"/>
          </a:xfrm>
          <a:prstGeom prst="rect">
            <a:avLst/>
          </a:prstGeom>
        </p:spPr>
      </p:pic>
      <p:pic>
        <p:nvPicPr>
          <p:cNvPr id="8" name="Picture 7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EA8BA1C5-C4AB-3A09-6AC0-8A35AD9B5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69" y="3429000"/>
            <a:ext cx="3483927" cy="29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9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6F783B-A788-E313-1DF4-8BC57CC8A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48" y="444581"/>
            <a:ext cx="1773150" cy="59209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C9D7DCC-F224-AE1C-3F29-499D720C51FB}"/>
              </a:ext>
            </a:extLst>
          </p:cNvPr>
          <p:cNvSpPr txBox="1">
            <a:spLocks/>
          </p:cNvSpPr>
          <p:nvPr/>
        </p:nvSpPr>
        <p:spPr>
          <a:xfrm>
            <a:off x="675957" y="3894323"/>
            <a:ext cx="3517567" cy="12207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venir Next LT Pro Demi" panose="020B0704020202020204" pitchFamily="34" charset="0"/>
              </a:rPr>
              <a:t>Get the </a:t>
            </a:r>
          </a:p>
          <a:p>
            <a:r>
              <a:rPr lang="en-US" sz="2800" dirty="0">
                <a:latin typeface="Avenir Next LT Pro Demi" panose="020B0704020202020204" pitchFamily="34" charset="0"/>
              </a:rPr>
              <a:t>location details</a:t>
            </a:r>
          </a:p>
        </p:txBody>
      </p:sp>
      <p:pic>
        <p:nvPicPr>
          <p:cNvPr id="3" name="Picture 2" descr="A doctor holding a clipboard&#10;&#10;Description automatically generated">
            <a:extLst>
              <a:ext uri="{FF2B5EF4-FFF2-40B4-BE49-F238E27FC236}">
                <a16:creationId xmlns:a16="http://schemas.microsoft.com/office/drawing/2014/main" id="{A7FEC86E-5327-3A52-FAC4-89095FBE1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0" t="505" r="9325"/>
          <a:stretch/>
        </p:blipFill>
        <p:spPr>
          <a:xfrm>
            <a:off x="4641624" y="0"/>
            <a:ext cx="755037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D847F0-867E-BBBA-9B0A-FB823AF11D34}"/>
              </a:ext>
            </a:extLst>
          </p:cNvPr>
          <p:cNvSpPr txBox="1">
            <a:spLocks/>
          </p:cNvSpPr>
          <p:nvPr/>
        </p:nvSpPr>
        <p:spPr>
          <a:xfrm>
            <a:off x="675957" y="2217923"/>
            <a:ext cx="3517567" cy="34634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latin typeface="Avenir Next LT Pro" panose="020B0504020202020204" pitchFamily="34" charset="0"/>
              </a:rPr>
              <a:t>Across Canada Nov. 8 – 13, 2023</a:t>
            </a:r>
          </a:p>
        </p:txBody>
      </p:sp>
      <p:pic>
        <p:nvPicPr>
          <p:cNvPr id="7" name="Picture 6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ED09AB42-4ABF-AE48-FB15-AA8CC8EEA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0" t="14078" r="14015" b="14180"/>
          <a:stretch/>
        </p:blipFill>
        <p:spPr>
          <a:xfrm>
            <a:off x="793718" y="676421"/>
            <a:ext cx="2820041" cy="2809440"/>
          </a:xfrm>
          <a:prstGeom prst="rect">
            <a:avLst/>
          </a:prstGeom>
        </p:spPr>
      </p:pic>
      <p:pic>
        <p:nvPicPr>
          <p:cNvPr id="12" name="Picture 11" descr="A blue arrow on a black background&#10;&#10;Description automatically generated">
            <a:extLst>
              <a:ext uri="{FF2B5EF4-FFF2-40B4-BE49-F238E27FC236}">
                <a16:creationId xmlns:a16="http://schemas.microsoft.com/office/drawing/2014/main" id="{20499F2C-0117-9FC4-EE57-2E111D261E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68" t="30033" r="36622" b="29899"/>
          <a:stretch/>
        </p:blipFill>
        <p:spPr>
          <a:xfrm rot="20106383">
            <a:off x="3475496" y="3211135"/>
            <a:ext cx="856292" cy="13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99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7DF2FF1-6F06-4954-9158-7F88759D28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540" b="11540"/>
          <a:stretch/>
        </p:blipFill>
        <p:spPr>
          <a:xfrm>
            <a:off x="-3160" y="-17306"/>
            <a:ext cx="12191985" cy="527510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200397-07E5-4AA5-AD4E-EBA711BD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466112"/>
            <a:ext cx="3141346" cy="743682"/>
          </a:xfrm>
        </p:spPr>
        <p:txBody>
          <a:bodyPr/>
          <a:lstStyle/>
          <a:p>
            <a:r>
              <a:rPr lang="en-CA" b="1"/>
              <a:t>THANK YOU!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4D3478-B0E1-4592-9A3F-7F7BF80E5473}"/>
              </a:ext>
            </a:extLst>
          </p:cNvPr>
          <p:cNvSpPr txBox="1">
            <a:spLocks/>
          </p:cNvSpPr>
          <p:nvPr/>
        </p:nvSpPr>
        <p:spPr>
          <a:xfrm>
            <a:off x="6296025" y="5466112"/>
            <a:ext cx="5048251" cy="74368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sz="2800" b="1" dirty="0">
                <a:solidFill>
                  <a:schemeClr val="accent2"/>
                </a:solidFill>
              </a:rPr>
              <a:t>medicine@oztrekk.com</a:t>
            </a:r>
          </a:p>
        </p:txBody>
      </p:sp>
    </p:spTree>
    <p:extLst>
      <p:ext uri="{BB962C8B-B14F-4D97-AF65-F5344CB8AC3E}">
        <p14:creationId xmlns:p14="http://schemas.microsoft.com/office/powerpoint/2010/main" val="3109650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39B4-59D2-4224-B5F1-43F100D4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Undergraduate </a:t>
            </a:r>
            <a:br>
              <a:rPr lang="en-CA"/>
            </a:br>
            <a:r>
              <a:rPr lang="en-CA"/>
              <a:t>&amp; Graduate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48357-7DE5-441C-8266-056C45605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620" y="812798"/>
            <a:ext cx="5577654" cy="5294757"/>
          </a:xfrm>
        </p:spPr>
        <p:txBody>
          <a:bodyPr/>
          <a:lstStyle/>
          <a:p>
            <a:r>
              <a:rPr lang="en-US" sz="2400">
                <a:cs typeface="Calibri" panose="020F0502020204030204" pitchFamily="34" charset="0"/>
              </a:rPr>
              <a:t>10 medical schools</a:t>
            </a:r>
          </a:p>
          <a:p>
            <a:endParaRPr lang="en-US" sz="2400">
              <a:cs typeface="Calibri" panose="020F0502020204030204" pitchFamily="34" charset="0"/>
            </a:endParaRPr>
          </a:p>
          <a:p>
            <a:r>
              <a:rPr lang="en-US" sz="2400">
                <a:cs typeface="Calibri" panose="020F0502020204030204" pitchFamily="34" charset="0"/>
              </a:rPr>
              <a:t>9 options for students in final semester or with completed degrees</a:t>
            </a:r>
            <a:endParaRPr lang="en-CA" sz="2400">
              <a:cs typeface="Calibri" panose="020F0502020204030204" pitchFamily="34" charset="0"/>
            </a:endParaRPr>
          </a:p>
          <a:p>
            <a:endParaRPr lang="en-US" sz="2400">
              <a:cs typeface="Calibri" panose="020F0502020204030204" pitchFamily="34" charset="0"/>
            </a:endParaRPr>
          </a:p>
          <a:p>
            <a:r>
              <a:rPr lang="en-US" sz="2400">
                <a:cs typeface="Calibri" panose="020F0502020204030204" pitchFamily="34" charset="0"/>
              </a:rPr>
              <a:t>6 undergrad options for students applying directly from high school </a:t>
            </a:r>
          </a:p>
          <a:p>
            <a:endParaRPr lang="en-US" sz="2400">
              <a:cs typeface="Calibri" panose="020F0502020204030204" pitchFamily="34" charset="0"/>
            </a:endParaRPr>
          </a:p>
          <a:p>
            <a:r>
              <a:rPr lang="en-US" sz="2400">
                <a:cs typeface="Calibri" panose="020F0502020204030204" pitchFamily="34" charset="0"/>
              </a:rPr>
              <a:t>2 undergrad options for students with partially completed bachelor’s degrees</a:t>
            </a:r>
          </a:p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3E92C-FFDE-44EF-A323-46137F089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3043050"/>
            <a:ext cx="3254280" cy="3064505"/>
          </a:xfrm>
        </p:spPr>
        <p:txBody>
          <a:bodyPr/>
          <a:lstStyle/>
          <a:p>
            <a:r>
              <a:rPr lang="en-CA" b="1">
                <a:solidFill>
                  <a:schemeClr val="accent2"/>
                </a:solidFill>
              </a:rPr>
              <a:t>APPLY FROM HIGH SCHOOL OR FROM UNIVERSITY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B50ABAD-B088-4DE4-95E7-2A710762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99" y="934431"/>
            <a:ext cx="372938" cy="38836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20ECA2B-07AD-4869-9E39-B7FD04771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99" y="2088977"/>
            <a:ext cx="372938" cy="38836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D3C3483-B1EB-4C21-87F9-1D27C1C01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99" y="3612977"/>
            <a:ext cx="372938" cy="38836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7C415F1-68AE-48FE-85E8-574B781A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99" y="5252432"/>
            <a:ext cx="372938" cy="3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7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2F90-E8FE-41FE-B260-C4BB3FC3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Admissions Changes: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505ED-31C1-4823-B2B1-CD4DB0D83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767" y="2435539"/>
            <a:ext cx="9758258" cy="3643232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0"/>
              <a:t>More applications + reduced seats = more competition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/>
              <a:t>Increase</a:t>
            </a:r>
            <a:r>
              <a:rPr lang="en-US" sz="2400" b="0"/>
              <a:t> in competitive </a:t>
            </a:r>
            <a:r>
              <a:rPr lang="en-US"/>
              <a:t>MCAT</a:t>
            </a:r>
            <a:r>
              <a:rPr lang="en-US" sz="2400" b="0"/>
              <a:t> score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/>
              <a:t>Increase</a:t>
            </a:r>
            <a:r>
              <a:rPr lang="en-US" sz="2400" b="0"/>
              <a:t> in competitive </a:t>
            </a:r>
            <a:r>
              <a:rPr lang="en-US" sz="2400" b="0" err="1"/>
              <a:t>cGPA</a:t>
            </a:r>
            <a:endParaRPr lang="en-US" sz="2400" b="0"/>
          </a:p>
          <a:p>
            <a:pPr marL="0" indent="0">
              <a:lnSpc>
                <a:spcPct val="150000"/>
              </a:lnSpc>
              <a:buNone/>
            </a:pPr>
            <a:r>
              <a:rPr lang="en-US"/>
              <a:t>Interview</a:t>
            </a:r>
            <a:r>
              <a:rPr lang="en-US" sz="2400" b="0"/>
              <a:t> changes: online</a:t>
            </a:r>
            <a:r>
              <a:rPr lang="en-US"/>
              <a:t> or removed</a:t>
            </a:r>
            <a:endParaRPr lang="en-US" sz="2400" b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A6D4AD0-AA92-476F-AF4A-55233B4CC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07" y="2618139"/>
            <a:ext cx="372938" cy="38836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B232AAD-F3C3-4931-B812-513261B0A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89" y="3340555"/>
            <a:ext cx="394775" cy="38836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BDEA0E4-C164-404B-84CD-9DEAE3C92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89" y="4088248"/>
            <a:ext cx="394775" cy="3883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27F19A-0205-4DA6-B05D-50E8D3EDB44E}"/>
              </a:ext>
            </a:extLst>
          </p:cNvPr>
          <p:cNvSpPr txBox="1">
            <a:spLocks/>
          </p:cNvSpPr>
          <p:nvPr/>
        </p:nvSpPr>
        <p:spPr>
          <a:xfrm>
            <a:off x="1187089" y="1475400"/>
            <a:ext cx="5566136" cy="863004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800" b="1">
                <a:solidFill>
                  <a:schemeClr val="accent2"/>
                </a:solidFill>
                <a:latin typeface="+mj-lt"/>
              </a:rPr>
              <a:t>WHAT WE HAVE SEEN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B30655-A2B0-4302-A3CF-412559C0D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89" y="4835942"/>
            <a:ext cx="394775" cy="3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57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53FF227-72E4-4519-9075-A1538A8E2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99" y="258919"/>
            <a:ext cx="8883151" cy="499677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235F7-2603-45A1-B2EA-BBFC025CD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546611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CA" b="1"/>
              <a:t>Match Rates</a:t>
            </a:r>
          </a:p>
        </p:txBody>
      </p:sp>
    </p:spTree>
    <p:extLst>
      <p:ext uri="{BB962C8B-B14F-4D97-AF65-F5344CB8AC3E}">
        <p14:creationId xmlns:p14="http://schemas.microsoft.com/office/powerpoint/2010/main" val="3219959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29D6DD4-E00F-4B4D-8131-BDE884C21E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6791326" y="0"/>
            <a:ext cx="3857624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49FD5-AAA1-4AA7-B4C6-3B4195E7A53A}"/>
              </a:ext>
            </a:extLst>
          </p:cNvPr>
          <p:cNvSpPr txBox="1"/>
          <p:nvPr/>
        </p:nvSpPr>
        <p:spPr>
          <a:xfrm>
            <a:off x="1605194" y="1120489"/>
            <a:ext cx="5095875" cy="44480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CA" sz="3200" b="1" dirty="0">
                <a:latin typeface="+mj-lt"/>
              </a:rPr>
              <a:t>About OzTREKK</a:t>
            </a:r>
          </a:p>
          <a:p>
            <a:pPr>
              <a:lnSpc>
                <a:spcPct val="150000"/>
              </a:lnSpc>
            </a:pPr>
            <a:r>
              <a:rPr lang="en-CA" sz="3200" b="1" dirty="0">
                <a:latin typeface="+mj-lt"/>
              </a:rPr>
              <a:t>Why Australia</a:t>
            </a:r>
          </a:p>
          <a:p>
            <a:pPr>
              <a:lnSpc>
                <a:spcPct val="150000"/>
              </a:lnSpc>
            </a:pPr>
            <a:r>
              <a:rPr lang="en-CA" sz="3200" b="1" dirty="0">
                <a:latin typeface="+mj-lt"/>
              </a:rPr>
              <a:t>Degrees &amp; Universities</a:t>
            </a:r>
            <a:endParaRPr lang="en-CA" dirty="0"/>
          </a:p>
          <a:p>
            <a:pPr>
              <a:lnSpc>
                <a:spcPct val="150000"/>
              </a:lnSpc>
            </a:pPr>
            <a:r>
              <a:rPr lang="en-CA" sz="3200" b="1" dirty="0">
                <a:latin typeface="+mj-lt"/>
              </a:rPr>
              <a:t>Admissions Criteria</a:t>
            </a:r>
          </a:p>
          <a:p>
            <a:pPr>
              <a:lnSpc>
                <a:spcPct val="150000"/>
              </a:lnSpc>
            </a:pPr>
            <a:r>
              <a:rPr lang="en-CA" sz="3200" b="1" dirty="0">
                <a:latin typeface="+mj-lt"/>
              </a:rPr>
              <a:t>After You Graduate</a:t>
            </a:r>
          </a:p>
          <a:p>
            <a:pPr>
              <a:lnSpc>
                <a:spcPct val="150000"/>
              </a:lnSpc>
            </a:pPr>
            <a:r>
              <a:rPr lang="en-CA" sz="3200" b="1" dirty="0">
                <a:latin typeface="+mj-lt"/>
              </a:rPr>
              <a:t>Get in Touch! </a:t>
            </a:r>
          </a:p>
        </p:txBody>
      </p:sp>
    </p:spTree>
    <p:extLst>
      <p:ext uri="{BB962C8B-B14F-4D97-AF65-F5344CB8AC3E}">
        <p14:creationId xmlns:p14="http://schemas.microsoft.com/office/powerpoint/2010/main" val="4086295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281E-6541-4C76-8BCA-E7456086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3335114"/>
          </a:xfrm>
        </p:spPr>
        <p:txBody>
          <a:bodyPr/>
          <a:lstStyle/>
          <a:p>
            <a:r>
              <a:rPr lang="en-CA" b="1"/>
              <a:t>CaRMS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B0627-8B7F-478B-8209-F281B80EB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4267200"/>
            <a:ext cx="3171153" cy="1055264"/>
          </a:xfrm>
        </p:spPr>
        <p:txBody>
          <a:bodyPr/>
          <a:lstStyle/>
          <a:p>
            <a:r>
              <a:rPr lang="en-CA" b="1">
                <a:solidFill>
                  <a:schemeClr val="accent2"/>
                </a:solidFill>
              </a:rPr>
              <a:t>AUSTRALIAN MEDICAL SCHOOL GRADUATES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2F254-5D9D-4AB4-9CE2-077DA4870EDB}"/>
              </a:ext>
            </a:extLst>
          </p:cNvPr>
          <p:cNvSpPr txBox="1"/>
          <p:nvPr/>
        </p:nvSpPr>
        <p:spPr>
          <a:xfrm>
            <a:off x="8975885" y="5370801"/>
            <a:ext cx="2623641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solidFill>
                  <a:srgbClr val="20232C"/>
                </a:solidFill>
              </a:rPr>
              <a:t>SOURCE: www.carms.ca – Tables and Reports (table 50)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6E2AFD-45E8-4DAF-A368-D019A3E95862}"/>
              </a:ext>
            </a:extLst>
          </p:cNvPr>
          <p:cNvSpPr txBox="1"/>
          <p:nvPr/>
        </p:nvSpPr>
        <p:spPr>
          <a:xfrm>
            <a:off x="8939074" y="2394579"/>
            <a:ext cx="218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>
                <a:solidFill>
                  <a:schemeClr val="accent2"/>
                </a:solidFill>
                <a:latin typeface="+mj-lt"/>
              </a:rPr>
              <a:t>54%</a:t>
            </a:r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AEFB6-AFE9-4F26-B595-FB9FDFFEACBE}"/>
              </a:ext>
            </a:extLst>
          </p:cNvPr>
          <p:cNvSpPr txBox="1"/>
          <p:nvPr/>
        </p:nvSpPr>
        <p:spPr>
          <a:xfrm>
            <a:off x="8976308" y="3040910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>
                <a:solidFill>
                  <a:schemeClr val="tx2"/>
                </a:solidFill>
                <a:latin typeface="+mj-lt"/>
              </a:rPr>
              <a:t>5-year average</a:t>
            </a:r>
            <a:endParaRPr lang="en-CA">
              <a:solidFill>
                <a:schemeClr val="tx2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C8EAE8C-BB38-4E12-B5F6-B7FE9640F3B4}"/>
              </a:ext>
            </a:extLst>
          </p:cNvPr>
          <p:cNvGraphicFramePr>
            <a:graphicFrameLocks noGrp="1"/>
          </p:cNvGraphicFramePr>
          <p:nvPr/>
        </p:nvGraphicFramePr>
        <p:xfrm>
          <a:off x="5299414" y="635005"/>
          <a:ext cx="3077969" cy="558799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20108">
                  <a:extLst>
                    <a:ext uri="{9D8B030D-6E8A-4147-A177-3AD203B41FA5}">
                      <a16:colId xmlns:a16="http://schemas.microsoft.com/office/drawing/2014/main" val="3027158393"/>
                    </a:ext>
                  </a:extLst>
                </a:gridCol>
                <a:gridCol w="1557861">
                  <a:extLst>
                    <a:ext uri="{9D8B030D-6E8A-4147-A177-3AD203B41FA5}">
                      <a16:colId xmlns:a16="http://schemas.microsoft.com/office/drawing/2014/main" val="1804177092"/>
                    </a:ext>
                  </a:extLst>
                </a:gridCol>
              </a:tblGrid>
              <a:tr h="558799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2021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63%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028053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2020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63%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989601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2019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46%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296446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algn="r"/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53%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93021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algn="r"/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2017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48%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47538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algn="r"/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61%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06823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algn="r"/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63%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976155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algn="r"/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52%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371830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algn="r"/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2013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65%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910884"/>
                  </a:ext>
                </a:extLst>
              </a:tr>
              <a:tr h="558799">
                <a:tc>
                  <a:txBody>
                    <a:bodyPr/>
                    <a:lstStyle/>
                    <a:p>
                      <a:pPr algn="r"/>
                      <a:r>
                        <a:rPr lang="en-CA" sz="2400" b="1">
                          <a:solidFill>
                            <a:schemeClr val="bg1"/>
                          </a:solidFill>
                          <a:latin typeface="+mj-lt"/>
                        </a:rPr>
                        <a:t>2012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chemeClr val="accent2"/>
                          </a:solidFill>
                        </a:rPr>
                        <a:t>72%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444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54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FE2B2-EB65-48FC-A433-D5358D15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How OzTREKK Helps</a:t>
            </a:r>
          </a:p>
        </p:txBody>
      </p:sp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3B1C7D0D-176B-458C-B852-6D4294AF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43" y="2934442"/>
            <a:ext cx="1560579" cy="1560579"/>
          </a:xfrm>
          <a:prstGeom prst="rect">
            <a:avLst/>
          </a:prstGeom>
        </p:spPr>
      </p:pic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D6ACEE5E-256B-494F-B60C-6D384062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178" y="2934443"/>
            <a:ext cx="1560579" cy="1560579"/>
          </a:xfrm>
          <a:prstGeom prst="rect">
            <a:avLst/>
          </a:prstGeom>
        </p:spPr>
      </p:pic>
      <p:pic>
        <p:nvPicPr>
          <p:cNvPr id="6" name="Picture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9FAC57BE-72D9-4977-9338-D75403A85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138" y="2934442"/>
            <a:ext cx="1560579" cy="156057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CA9AE65-95E0-428D-806C-5598D52F4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280" y="2934443"/>
            <a:ext cx="1560579" cy="1560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21A00-564F-49AB-A358-DF40489F1C2D}"/>
              </a:ext>
            </a:extLst>
          </p:cNvPr>
          <p:cNvSpPr txBox="1"/>
          <p:nvPr/>
        </p:nvSpPr>
        <p:spPr>
          <a:xfrm>
            <a:off x="2824247" y="4734751"/>
            <a:ext cx="210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Apply online to multiple universities at once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A0926-6D3E-4CEB-BA87-A2A35C7F9C7F}"/>
              </a:ext>
            </a:extLst>
          </p:cNvPr>
          <p:cNvSpPr txBox="1"/>
          <p:nvPr/>
        </p:nvSpPr>
        <p:spPr>
          <a:xfrm>
            <a:off x="571960" y="4734751"/>
            <a:ext cx="218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800" b="0"/>
              <a:t>Help you determine if you’re eligible and competitive to apply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754970-C13C-4AC8-9A80-5703288DF83A}"/>
              </a:ext>
            </a:extLst>
          </p:cNvPr>
          <p:cNvSpPr txBox="1"/>
          <p:nvPr/>
        </p:nvSpPr>
        <p:spPr>
          <a:xfrm>
            <a:off x="7334924" y="4734751"/>
            <a:ext cx="1957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We assess and advocate for each student as needed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9E779C-46B3-4826-83D3-9B602857BC5D}"/>
              </a:ext>
            </a:extLst>
          </p:cNvPr>
          <p:cNvSpPr txBox="1"/>
          <p:nvPr/>
        </p:nvSpPr>
        <p:spPr>
          <a:xfrm>
            <a:off x="4965718" y="4734751"/>
            <a:ext cx="2260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Certify transcripts and submit your apps to the universities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9441F4-385E-44D6-9505-698D074F6CCC}"/>
              </a:ext>
            </a:extLst>
          </p:cNvPr>
          <p:cNvSpPr txBox="1">
            <a:spLocks/>
          </p:cNvSpPr>
          <p:nvPr/>
        </p:nvSpPr>
        <p:spPr>
          <a:xfrm>
            <a:off x="1097280" y="1625734"/>
            <a:ext cx="10461986" cy="6072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b="1">
                <a:latin typeface="+mj-lt"/>
              </a:rPr>
              <a:t>OzTREKK HELPS YOU GET FROM </a:t>
            </a:r>
            <a:r>
              <a:rPr lang="en-CA" sz="2800" b="1" i="1">
                <a:solidFill>
                  <a:schemeClr val="accent2"/>
                </a:solidFill>
                <a:latin typeface="+mj-lt"/>
              </a:rPr>
              <a:t>EH</a:t>
            </a:r>
            <a:r>
              <a:rPr lang="en-CA" sz="2800" b="1">
                <a:latin typeface="+mj-lt"/>
              </a:rPr>
              <a:t> TO </a:t>
            </a:r>
            <a:r>
              <a:rPr lang="en-CA" sz="2800" b="1" i="1">
                <a:solidFill>
                  <a:schemeClr val="accent2"/>
                </a:solidFill>
                <a:latin typeface="+mj-lt"/>
              </a:rPr>
              <a:t>OZ</a:t>
            </a:r>
            <a:r>
              <a:rPr lang="en-CA" sz="2800" b="1">
                <a:latin typeface="+mj-lt"/>
              </a:rPr>
              <a:t>—FOR </a:t>
            </a:r>
            <a:r>
              <a:rPr lang="en-CA" sz="2800" b="1" i="1">
                <a:latin typeface="+mj-lt"/>
              </a:rPr>
              <a:t>FREE</a:t>
            </a:r>
            <a:r>
              <a:rPr lang="en-CA" sz="2800" b="1">
                <a:latin typeface="+mj-lt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EAA55-8B1A-4AE2-933A-9371D41D8E4C}"/>
              </a:ext>
            </a:extLst>
          </p:cNvPr>
          <p:cNvSpPr txBox="1"/>
          <p:nvPr/>
        </p:nvSpPr>
        <p:spPr>
          <a:xfrm>
            <a:off x="9685264" y="4734751"/>
            <a:ext cx="168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/>
              <a:t>We help you accept and get ready to go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15D7552-F6CF-0196-2651-865737B75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710" y="2934443"/>
            <a:ext cx="1560579" cy="15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7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4707-1173-43AF-9DB3-7656F4AF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/>
              <a:t>Understanding Licensing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DC630-1EC4-4D41-83F8-BE587FB81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b="1" dirty="0">
                <a:solidFill>
                  <a:schemeClr val="accent2"/>
                </a:solidFill>
              </a:rPr>
              <a:t>COMING HOME TO PRACTICE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C588B-5C34-42F4-9CCF-B80E0F4C9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784" y="1976430"/>
            <a:ext cx="5288175" cy="3205169"/>
          </a:xfrm>
        </p:spPr>
        <p:txBody>
          <a:bodyPr/>
          <a:lstStyle/>
          <a:p>
            <a:pPr marL="0" indent="0">
              <a:lnSpc>
                <a:spcPts val="2800"/>
              </a:lnSpc>
              <a:buNone/>
            </a:pPr>
            <a:r>
              <a:rPr lang="en-CA" sz="2400" b="0" dirty="0"/>
              <a:t>In-person and online medical licensing presentations</a:t>
            </a:r>
          </a:p>
          <a:p>
            <a:pPr>
              <a:lnSpc>
                <a:spcPts val="2800"/>
              </a:lnSpc>
            </a:pPr>
            <a:endParaRPr lang="en-CA" sz="2400" b="0" dirty="0"/>
          </a:p>
          <a:p>
            <a:pPr marL="0" indent="0">
              <a:lnSpc>
                <a:spcPts val="2800"/>
              </a:lnSpc>
              <a:buNone/>
            </a:pPr>
            <a:r>
              <a:rPr lang="en-CA" sz="2400" b="0" dirty="0"/>
              <a:t>Understanding pathways</a:t>
            </a:r>
          </a:p>
          <a:p>
            <a:pPr>
              <a:lnSpc>
                <a:spcPts val="2800"/>
              </a:lnSpc>
            </a:pPr>
            <a:endParaRPr lang="en-CA" sz="2400" b="0" dirty="0"/>
          </a:p>
          <a:p>
            <a:pPr marL="0" indent="0">
              <a:lnSpc>
                <a:spcPts val="2800"/>
              </a:lnSpc>
              <a:buNone/>
            </a:pPr>
            <a:r>
              <a:rPr lang="en-CA" sz="2400" b="0" dirty="0"/>
              <a:t>Licensing exams</a:t>
            </a:r>
            <a:endParaRPr lang="en-CA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C653C77-86D5-8CEF-2A12-E44BC2370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0" y="2043503"/>
            <a:ext cx="372938" cy="38836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7BF53D8-4F16-3074-C877-934FF1B92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0" y="3429000"/>
            <a:ext cx="372938" cy="38836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0E31B5-7EC7-EE2F-4249-4877CF09C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0" y="4491360"/>
            <a:ext cx="372938" cy="3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3732-F74C-48C7-B0E8-61C33813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OzTREKK’s</a:t>
            </a:r>
            <a:br>
              <a:rPr lang="en-CA" b="1" dirty="0"/>
            </a:br>
            <a:r>
              <a:rPr lang="en-CA" b="1" dirty="0"/>
              <a:t>Medicine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2D946-6F65-463E-929C-FEEB61C98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CA" sz="2000" b="1" dirty="0">
                <a:solidFill>
                  <a:schemeClr val="accent2"/>
                </a:solidFill>
              </a:rPr>
              <a:t>ADMISSIONS TEAM</a:t>
            </a:r>
          </a:p>
          <a:p>
            <a:endParaRPr lang="en-CA" sz="2000" b="1" dirty="0">
              <a:solidFill>
                <a:schemeClr val="accent2"/>
              </a:solidFill>
            </a:endParaRPr>
          </a:p>
          <a:p>
            <a:r>
              <a:rPr lang="en-CA" sz="2000" b="1" dirty="0">
                <a:solidFill>
                  <a:schemeClr val="bg1"/>
                </a:solidFill>
              </a:rPr>
              <a:t>medicine@oztrekk.com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C3F4AB-80F0-7366-3492-AEE88F8A03E6}"/>
              </a:ext>
            </a:extLst>
          </p:cNvPr>
          <p:cNvGrpSpPr/>
          <p:nvPr/>
        </p:nvGrpSpPr>
        <p:grpSpPr>
          <a:xfrm>
            <a:off x="6096000" y="614665"/>
            <a:ext cx="4760050" cy="5290836"/>
            <a:chOff x="6096000" y="614665"/>
            <a:chExt cx="4760050" cy="5290836"/>
          </a:xfrm>
        </p:grpSpPr>
        <p:pic>
          <p:nvPicPr>
            <p:cNvPr id="5" name="Picture 4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4A537809-6993-4EDA-BEEE-16103FD5E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668302"/>
              <a:ext cx="2186582" cy="2473435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1764C44-36EF-4FD6-B1B0-D74EFEB07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1578" y="3429000"/>
              <a:ext cx="2186582" cy="2476501"/>
            </a:xfrm>
            <a:prstGeom prst="rect">
              <a:avLst/>
            </a:prstGeom>
          </p:spPr>
        </p:pic>
        <p:pic>
          <p:nvPicPr>
            <p:cNvPr id="6" name="Picture 5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AFD25516-6116-D96B-9C72-87BE6C268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9878" y="614665"/>
              <a:ext cx="2054951" cy="2527072"/>
            </a:xfrm>
            <a:prstGeom prst="rect">
              <a:avLst/>
            </a:prstGeom>
          </p:spPr>
        </p:pic>
        <p:pic>
          <p:nvPicPr>
            <p:cNvPr id="7" name="Picture 6" descr="A person with blonde hair&#10;&#10;Description automatically generated with medium confidence">
              <a:extLst>
                <a:ext uri="{FF2B5EF4-FFF2-40B4-BE49-F238E27FC236}">
                  <a16:creationId xmlns:a16="http://schemas.microsoft.com/office/drawing/2014/main" id="{0AB6EA60-C7B2-538E-1AED-1390FFF37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9878" y="3324248"/>
              <a:ext cx="2196172" cy="2502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106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3732-F74C-48C7-B0E8-61C33813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OzTREKK’s</a:t>
            </a:r>
            <a:br>
              <a:rPr lang="en-CA" b="1" dirty="0"/>
            </a:br>
            <a:r>
              <a:rPr lang="en-CA" b="1" dirty="0"/>
              <a:t>Medicine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2D946-6F65-463E-929C-FEEB61C98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CA" sz="2000" b="1" dirty="0">
                <a:solidFill>
                  <a:schemeClr val="accent2"/>
                </a:solidFill>
              </a:rPr>
              <a:t>ADMISSIONS TEAM</a:t>
            </a:r>
          </a:p>
          <a:p>
            <a:endParaRPr lang="en-CA" sz="2000" b="1" dirty="0">
              <a:solidFill>
                <a:schemeClr val="accent2"/>
              </a:solidFill>
            </a:endParaRPr>
          </a:p>
          <a:p>
            <a:r>
              <a:rPr lang="en-CA" sz="2000" b="1" dirty="0">
                <a:solidFill>
                  <a:schemeClr val="bg1"/>
                </a:solidFill>
              </a:rPr>
              <a:t>medicine@oztrekk.com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2C0A87-B631-3F21-AA0A-5BF28AD56CC6}"/>
              </a:ext>
            </a:extLst>
          </p:cNvPr>
          <p:cNvGrpSpPr/>
          <p:nvPr/>
        </p:nvGrpSpPr>
        <p:grpSpPr>
          <a:xfrm>
            <a:off x="6184191" y="783582"/>
            <a:ext cx="4760050" cy="5290836"/>
            <a:chOff x="6096000" y="614665"/>
            <a:chExt cx="4760050" cy="5290836"/>
          </a:xfrm>
        </p:grpSpPr>
        <p:pic>
          <p:nvPicPr>
            <p:cNvPr id="7" name="Picture 6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37358718-F25F-29F1-069C-D5B0F243C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668302"/>
              <a:ext cx="2186582" cy="2473435"/>
            </a:xfrm>
            <a:prstGeom prst="rect">
              <a:avLst/>
            </a:prstGeom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FA4F583D-5DF3-6354-F8E7-BAF4CF500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1578" y="3429000"/>
              <a:ext cx="2186582" cy="2476501"/>
            </a:xfrm>
            <a:prstGeom prst="rect">
              <a:avLst/>
            </a:prstGeom>
          </p:spPr>
        </p:pic>
        <p:pic>
          <p:nvPicPr>
            <p:cNvPr id="9" name="Picture 8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9212E8BB-E8B4-9448-9C27-99B7717DB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9878" y="614665"/>
              <a:ext cx="2054951" cy="2527072"/>
            </a:xfrm>
            <a:prstGeom prst="rect">
              <a:avLst/>
            </a:prstGeom>
          </p:spPr>
        </p:pic>
        <p:pic>
          <p:nvPicPr>
            <p:cNvPr id="10" name="Picture 9" descr="A person with blonde hair&#10;&#10;Description automatically generated with medium confidence">
              <a:extLst>
                <a:ext uri="{FF2B5EF4-FFF2-40B4-BE49-F238E27FC236}">
                  <a16:creationId xmlns:a16="http://schemas.microsoft.com/office/drawing/2014/main" id="{75A5DBAD-7CA3-ACBF-869C-D5112B4E6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9878" y="3324248"/>
              <a:ext cx="2196172" cy="2502107"/>
            </a:xfrm>
            <a:prstGeom prst="rect">
              <a:avLst/>
            </a:prstGeom>
          </p:spPr>
        </p:pic>
      </p:grpSp>
      <p:pic>
        <p:nvPicPr>
          <p:cNvPr id="6" name="Picture 5" descr="A person with long hair wearing a denim jacket&#10;&#10;Description automatically generated">
            <a:extLst>
              <a:ext uri="{FF2B5EF4-FFF2-40B4-BE49-F238E27FC236}">
                <a16:creationId xmlns:a16="http://schemas.microsoft.com/office/drawing/2014/main" id="{4949729C-9FFF-0C7A-EFAB-A9ECAA406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523" y="3554738"/>
            <a:ext cx="2262095" cy="25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7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AD4C221-8809-440F-B04C-22A9CC015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28"/>
          <a:stretch/>
        </p:blipFill>
        <p:spPr>
          <a:xfrm>
            <a:off x="800100" y="604751"/>
            <a:ext cx="10591800" cy="56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099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OzTREKK NEW">
      <a:dk1>
        <a:srgbClr val="303934"/>
      </a:dk1>
      <a:lt1>
        <a:sysClr val="window" lastClr="FFFFFF"/>
      </a:lt1>
      <a:dk2>
        <a:srgbClr val="4D534B"/>
      </a:dk2>
      <a:lt2>
        <a:srgbClr val="E7E6E6"/>
      </a:lt2>
      <a:accent1>
        <a:srgbClr val="949484"/>
      </a:accent1>
      <a:accent2>
        <a:srgbClr val="C5BE3B"/>
      </a:accent2>
      <a:accent3>
        <a:srgbClr val="A8A232"/>
      </a:accent3>
      <a:accent4>
        <a:srgbClr val="7E7A26"/>
      </a:accent4>
      <a:accent5>
        <a:srgbClr val="002060"/>
      </a:accent5>
      <a:accent6>
        <a:srgbClr val="67641F"/>
      </a:accent6>
      <a:hlink>
        <a:srgbClr val="C5BE3A"/>
      </a:hlink>
      <a:folHlink>
        <a:srgbClr val="0070C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9535BBA-C66E-49D1-B5B8-46CE41DF3AB3}" vid="{F9FAD3F9-6F3F-4CA8-8EFD-81D76ED8A7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fb19522-a16e-49df-8166-2ef9b62d78ae" xsi:nil="true"/>
    <lcf76f155ced4ddcb4097134ff3c332f xmlns="dfb19522-a16e-49df-8166-2ef9b62d78ae">
      <Terms xmlns="http://schemas.microsoft.com/office/infopath/2007/PartnerControls"/>
    </lcf76f155ced4ddcb4097134ff3c332f>
    <TaxCatchAll xmlns="f94ab541-f9e7-4f01-b7a1-abbecf77f6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85689C543E85428CECDB13016FC462" ma:contentTypeVersion="16" ma:contentTypeDescription="Create a new document." ma:contentTypeScope="" ma:versionID="8d896021df9f1c940f299b111ad6420c">
  <xsd:schema xmlns:xsd="http://www.w3.org/2001/XMLSchema" xmlns:xs="http://www.w3.org/2001/XMLSchema" xmlns:p="http://schemas.microsoft.com/office/2006/metadata/properties" xmlns:ns2="dfb19522-a16e-49df-8166-2ef9b62d78ae" xmlns:ns3="f94ab541-f9e7-4f01-b7a1-abbecf77f61d" targetNamespace="http://schemas.microsoft.com/office/2006/metadata/properties" ma:root="true" ma:fieldsID="537bcf1d7a08d8750c5608cce540491b" ns2:_="" ns3:_="">
    <xsd:import namespace="dfb19522-a16e-49df-8166-2ef9b62d78ae"/>
    <xsd:import namespace="f94ab541-f9e7-4f01-b7a1-abbecf77f6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19522-a16e-49df-8166-2ef9b62d78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9a9636a-9616-4d58-991d-b521002af4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ab541-f9e7-4f01-b7a1-abbecf77f61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4f1554f-1542-4d8c-be33-675b42f4a299}" ma:internalName="TaxCatchAll" ma:showField="CatchAllData" ma:web="f94ab541-f9e7-4f01-b7a1-abbecf77f6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3EEFF0-FB57-4CB4-8BFC-DF397689E2ED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f94ab541-f9e7-4f01-b7a1-abbecf77f61d"/>
    <ds:schemaRef ds:uri="dfb19522-a16e-49df-8166-2ef9b62d78a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A1C2F1-3621-41E0-83D9-F3D59B2000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b19522-a16e-49df-8166-2ef9b62d78ae"/>
    <ds:schemaRef ds:uri="f94ab541-f9e7-4f01-b7a1-abbecf77f6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2731</Words>
  <Application>Microsoft Office PowerPoint</Application>
  <PresentationFormat>Widescreen</PresentationFormat>
  <Paragraphs>526</Paragraphs>
  <Slides>40</Slides>
  <Notes>29</Notes>
  <HiddenSlides>23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Avenir Next LT Pro</vt:lpstr>
      <vt:lpstr>Avenir Next LT Pro Demi</vt:lpstr>
      <vt:lpstr>Bahnschrift Condensed</vt:lpstr>
      <vt:lpstr>Calibri</vt:lpstr>
      <vt:lpstr>Calibri Light</vt:lpstr>
      <vt:lpstr>Corbel</vt:lpstr>
      <vt:lpstr>Corbel (Headings)</vt:lpstr>
      <vt:lpstr>1_RetrospectVTI</vt:lpstr>
      <vt:lpstr>How to Get Into Medical School in Australia</vt:lpstr>
      <vt:lpstr>Studying Medicine or Rehab Sciences in Australia</vt:lpstr>
      <vt:lpstr>PowerPoint Presentation</vt:lpstr>
      <vt:lpstr>PowerPoint Presentation</vt:lpstr>
      <vt:lpstr>How OzTREKK Helps</vt:lpstr>
      <vt:lpstr>Understanding Licensing</vt:lpstr>
      <vt:lpstr>OzTREKK’s Medicine</vt:lpstr>
      <vt:lpstr>OzTREKK’s Medicine</vt:lpstr>
      <vt:lpstr>PowerPoint Presentation</vt:lpstr>
      <vt:lpstr>PowerPoint Presentation</vt:lpstr>
      <vt:lpstr>Why Australia?</vt:lpstr>
      <vt:lpstr>Why Study  in Australia?</vt:lpstr>
      <vt:lpstr>PowerPoint Presentation</vt:lpstr>
      <vt:lpstr>PowerPoint Presentation</vt:lpstr>
      <vt:lpstr>OzTREKK’s University Partners</vt:lpstr>
      <vt:lpstr>PowerPoint Presentation</vt:lpstr>
      <vt:lpstr>PowerPoint Presentation</vt:lpstr>
      <vt:lpstr>Medical School Rankings</vt:lpstr>
      <vt:lpstr> Fast Facts: Graduate-entry</vt:lpstr>
      <vt:lpstr>Graduate Entry  Am I Eligible &amp; Competitive?</vt:lpstr>
      <vt:lpstr>Graduate-entry Medicine</vt:lpstr>
      <vt:lpstr>How Universities Assesses</vt:lpstr>
      <vt:lpstr> Fast Facts: Undergrad-entry</vt:lpstr>
      <vt:lpstr>Undergraduate-entry Medicine</vt:lpstr>
      <vt:lpstr>Undergraduate Entry</vt:lpstr>
      <vt:lpstr>General Application Timeline</vt:lpstr>
      <vt:lpstr>PowerPoint Presentation</vt:lpstr>
      <vt:lpstr>After Graduation</vt:lpstr>
      <vt:lpstr>PowerPoint Presentation</vt:lpstr>
      <vt:lpstr>PowerPoint Presentation</vt:lpstr>
      <vt:lpstr>PowerPoint Presentation</vt:lpstr>
      <vt:lpstr>PowerPoint Presentation</vt:lpstr>
      <vt:lpstr>Get In Touch!</vt:lpstr>
      <vt:lpstr>PowerPoint Presentation</vt:lpstr>
      <vt:lpstr>PowerPoint Presentation</vt:lpstr>
      <vt:lpstr>THANK YOU!</vt:lpstr>
      <vt:lpstr>Undergraduate  &amp; Graduate Entry</vt:lpstr>
      <vt:lpstr>Admissions Changes: COVID-19</vt:lpstr>
      <vt:lpstr>Match Rates</vt:lpstr>
      <vt:lpstr>CaRMS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Medicine  Admissions</dc:title>
  <dc:creator>Julie Reynolds</dc:creator>
  <cp:lastModifiedBy>Ashish Tharoor</cp:lastModifiedBy>
  <cp:revision>17</cp:revision>
  <dcterms:created xsi:type="dcterms:W3CDTF">2021-01-22T17:52:01Z</dcterms:created>
  <dcterms:modified xsi:type="dcterms:W3CDTF">2023-11-20T23:30:05Z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0x0101003F85689C543E85428CECDB13016FC462</vt:lpwstr>
  </property>
  <property fmtid="{D5CDD505-2E9C-101B-9397-08002B2CF9AE}" pid="3" name="MediaServiceImageTags">
    <vt:lpwstr/>
  </property>
</Properties>
</file>