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3" r:id="rId4"/>
    <p:sldMasterId id="2147493455" r:id="rId5"/>
    <p:sldMasterId id="2147493470" r:id="rId6"/>
    <p:sldMasterId id="2147493466" r:id="rId7"/>
    <p:sldMasterId id="2147493460" r:id="rId8"/>
    <p:sldMasterId id="2147493478" r:id="rId9"/>
    <p:sldMasterId id="2147493482" r:id="rId10"/>
    <p:sldMasterId id="2147493489" r:id="rId11"/>
    <p:sldMasterId id="2147493493" r:id="rId12"/>
    <p:sldMasterId id="2147493497" r:id="rId13"/>
  </p:sldMasterIdLst>
  <p:notesMasterIdLst>
    <p:notesMasterId r:id="rId38"/>
  </p:notesMasterIdLst>
  <p:handoutMasterIdLst>
    <p:handoutMasterId r:id="rId39"/>
  </p:handoutMasterIdLst>
  <p:sldIdLst>
    <p:sldId id="288" r:id="rId14"/>
    <p:sldId id="338" r:id="rId15"/>
    <p:sldId id="278" r:id="rId16"/>
    <p:sldId id="988" r:id="rId17"/>
    <p:sldId id="403" r:id="rId18"/>
    <p:sldId id="981" r:id="rId19"/>
    <p:sldId id="982" r:id="rId20"/>
    <p:sldId id="983" r:id="rId21"/>
    <p:sldId id="280" r:id="rId22"/>
    <p:sldId id="268" r:id="rId23"/>
    <p:sldId id="939" r:id="rId24"/>
    <p:sldId id="312" r:id="rId25"/>
    <p:sldId id="402" r:id="rId26"/>
    <p:sldId id="264" r:id="rId27"/>
    <p:sldId id="358" r:id="rId28"/>
    <p:sldId id="356" r:id="rId29"/>
    <p:sldId id="369" r:id="rId30"/>
    <p:sldId id="994" r:id="rId31"/>
    <p:sldId id="380" r:id="rId32"/>
    <p:sldId id="399" r:id="rId33"/>
    <p:sldId id="945" r:id="rId34"/>
    <p:sldId id="270" r:id="rId35"/>
    <p:sldId id="354" r:id="rId36"/>
    <p:sldId id="947" r:id="rId37"/>
  </p:sldIdLst>
  <p:sldSz cx="9144000" cy="5143500" type="screen16x9"/>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7rAitJQdbH5mp4UHeqUDA==" hashData="lDwCj+LGaEwIcZg5tRZ4RdkJ/rTv/YD+dk5QJSZ1FDnesjEJNrdK00AVuN4sMiku3O6Ez2s1DF25LtXkQ/Q3eQ=="/>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00"/>
    <a:srgbClr val="FF6400"/>
    <a:srgbClr val="00BEC8"/>
    <a:srgbClr val="1E1E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85" autoAdjust="0"/>
    <p:restoredTop sz="94694"/>
  </p:normalViewPr>
  <p:slideViewPr>
    <p:cSldViewPr snapToGrid="0" snapToObjects="1">
      <p:cViewPr varScale="1">
        <p:scale>
          <a:sx n="161" d="100"/>
          <a:sy n="161" d="100"/>
        </p:scale>
        <p:origin x="552" y="200"/>
      </p:cViewPr>
      <p:guideLst>
        <p:guide orient="horz" pos="162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Shaw" userId="bb975dad-aff9-478a-a85e-b888b36bb2de" providerId="ADAL" clId="{D5B758B7-DCA1-4842-8E32-D3DBDDFA3DFC}"/>
    <pc:docChg chg="addSld delSld modSld">
      <pc:chgData name="Erin Shaw" userId="bb975dad-aff9-478a-a85e-b888b36bb2de" providerId="ADAL" clId="{D5B758B7-DCA1-4842-8E32-D3DBDDFA3DFC}" dt="2023-11-09T20:49:28.733" v="11" actId="729"/>
      <pc:docMkLst>
        <pc:docMk/>
      </pc:docMkLst>
      <pc:sldChg chg="mod modShow">
        <pc:chgData name="Erin Shaw" userId="bb975dad-aff9-478a-a85e-b888b36bb2de" providerId="ADAL" clId="{D5B758B7-DCA1-4842-8E32-D3DBDDFA3DFC}" dt="2023-11-09T20:49:28.733" v="11" actId="729"/>
        <pc:sldMkLst>
          <pc:docMk/>
          <pc:sldMk cId="3497394597" sldId="354"/>
        </pc:sldMkLst>
      </pc:sldChg>
      <pc:sldChg chg="add del">
        <pc:chgData name="Erin Shaw" userId="bb975dad-aff9-478a-a85e-b888b36bb2de" providerId="ADAL" clId="{D5B758B7-DCA1-4842-8E32-D3DBDDFA3DFC}" dt="2023-11-09T20:49:09.287" v="6"/>
        <pc:sldMkLst>
          <pc:docMk/>
          <pc:sldMk cId="2872682340" sldId="369"/>
        </pc:sldMkLst>
      </pc:sldChg>
      <pc:sldChg chg="mod modShow">
        <pc:chgData name="Erin Shaw" userId="bb975dad-aff9-478a-a85e-b888b36bb2de" providerId="ADAL" clId="{D5B758B7-DCA1-4842-8E32-D3DBDDFA3DFC}" dt="2023-11-09T20:49:18.083" v="10" actId="729"/>
        <pc:sldMkLst>
          <pc:docMk/>
          <pc:sldMk cId="1716608010" sldId="380"/>
        </pc:sldMkLst>
      </pc:sldChg>
      <pc:sldChg chg="mod modShow">
        <pc:chgData name="Erin Shaw" userId="bb975dad-aff9-478a-a85e-b888b36bb2de" providerId="ADAL" clId="{D5B758B7-DCA1-4842-8E32-D3DBDDFA3DFC}" dt="2023-11-09T20:49:18.083" v="10" actId="729"/>
        <pc:sldMkLst>
          <pc:docMk/>
          <pc:sldMk cId="3662140959" sldId="399"/>
        </pc:sldMkLst>
      </pc:sldChg>
      <pc:sldChg chg="del">
        <pc:chgData name="Erin Shaw" userId="bb975dad-aff9-478a-a85e-b888b36bb2de" providerId="ADAL" clId="{D5B758B7-DCA1-4842-8E32-D3DBDDFA3DFC}" dt="2023-11-09T20:48:41.753" v="3" actId="2696"/>
        <pc:sldMkLst>
          <pc:docMk/>
          <pc:sldMk cId="511422702" sldId="986"/>
        </pc:sldMkLst>
      </pc:sldChg>
      <pc:sldChg chg="add del">
        <pc:chgData name="Erin Shaw" userId="bb975dad-aff9-478a-a85e-b888b36bb2de" providerId="ADAL" clId="{D5B758B7-DCA1-4842-8E32-D3DBDDFA3DFC}" dt="2023-11-09T20:48:40.097" v="2"/>
        <pc:sldMkLst>
          <pc:docMk/>
          <pc:sldMk cId="3398116221" sldId="988"/>
        </pc:sldMkLst>
      </pc:sldChg>
      <pc:sldChg chg="add del">
        <pc:chgData name="Erin Shaw" userId="bb975dad-aff9-478a-a85e-b888b36bb2de" providerId="ADAL" clId="{D5B758B7-DCA1-4842-8E32-D3DBDDFA3DFC}" dt="2023-11-09T20:49:14.948" v="9"/>
        <pc:sldMkLst>
          <pc:docMk/>
          <pc:sldMk cId="3495934877" sldId="994"/>
        </pc:sldMkLst>
      </pc:sldChg>
    </pc:docChg>
  </pc:docChgLst>
  <pc:docChgLst>
    <pc:chgData name="George Feis" userId="538d69ae-e08e-40bf-9fa5-d4c2cde07e59" providerId="ADAL" clId="{FBA15314-CEB7-0E41-BD91-DFD5F7993179}"/>
    <pc:docChg chg="modSld">
      <pc:chgData name="George Feis" userId="538d69ae-e08e-40bf-9fa5-d4c2cde07e59" providerId="ADAL" clId="{FBA15314-CEB7-0E41-BD91-DFD5F7993179}" dt="2022-06-14T15:38:42.545" v="1" actId="57"/>
      <pc:docMkLst>
        <pc:docMk/>
      </pc:docMkLst>
      <pc:sldChg chg="modSp mod">
        <pc:chgData name="George Feis" userId="538d69ae-e08e-40bf-9fa5-d4c2cde07e59" providerId="ADAL" clId="{FBA15314-CEB7-0E41-BD91-DFD5F7993179}" dt="2022-06-14T15:38:42.545" v="1" actId="57"/>
        <pc:sldMkLst>
          <pc:docMk/>
          <pc:sldMk cId="4095128073" sldId="351"/>
        </pc:sldMkLst>
        <pc:spChg chg="mod">
          <ac:chgData name="George Feis" userId="538d69ae-e08e-40bf-9fa5-d4c2cde07e59" providerId="ADAL" clId="{FBA15314-CEB7-0E41-BD91-DFD5F7993179}" dt="2022-06-14T15:38:42.545" v="1" actId="57"/>
          <ac:spMkLst>
            <pc:docMk/>
            <pc:sldMk cId="4095128073" sldId="351"/>
            <ac:spMk id="6" creationId="{00000000-0000-0000-0000-000000000000}"/>
          </ac:spMkLst>
        </pc:spChg>
      </pc:sldChg>
      <pc:sldChg chg="modSp mod">
        <pc:chgData name="George Feis" userId="538d69ae-e08e-40bf-9fa5-d4c2cde07e59" providerId="ADAL" clId="{FBA15314-CEB7-0E41-BD91-DFD5F7993179}" dt="2022-06-14T15:38:38.939" v="0" actId="57"/>
        <pc:sldMkLst>
          <pc:docMk/>
          <pc:sldMk cId="2911800497" sldId="401"/>
        </pc:sldMkLst>
        <pc:spChg chg="mod">
          <ac:chgData name="George Feis" userId="538d69ae-e08e-40bf-9fa5-d4c2cde07e59" providerId="ADAL" clId="{FBA15314-CEB7-0E41-BD91-DFD5F7993179}" dt="2022-06-14T15:38:38.939" v="0" actId="57"/>
          <ac:spMkLst>
            <pc:docMk/>
            <pc:sldMk cId="2911800497" sldId="401"/>
            <ac:spMk id="8" creationId="{85FC07C3-CAF7-450C-924E-C4703BFD3B6C}"/>
          </ac:spMkLst>
        </pc:spChg>
      </pc:sldChg>
    </pc:docChg>
  </pc:docChgLst>
  <pc:docChgLst>
    <pc:chgData name="Erin Shaw" userId="bb975dad-aff9-478a-a85e-b888b36bb2de" providerId="ADAL" clId="{C0FA4EC6-3B99-8245-8520-3F1AE21F2019}"/>
    <pc:docChg chg="addSld delSld modSld">
      <pc:chgData name="Erin Shaw" userId="bb975dad-aff9-478a-a85e-b888b36bb2de" providerId="ADAL" clId="{C0FA4EC6-3B99-8245-8520-3F1AE21F2019}" dt="2023-08-29T19:35:37.942" v="3" actId="2696"/>
      <pc:docMkLst>
        <pc:docMk/>
      </pc:docMkLst>
      <pc:sldChg chg="del">
        <pc:chgData name="Erin Shaw" userId="bb975dad-aff9-478a-a85e-b888b36bb2de" providerId="ADAL" clId="{C0FA4EC6-3B99-8245-8520-3F1AE21F2019}" dt="2023-08-29T19:35:37.942" v="3" actId="2696"/>
        <pc:sldMkLst>
          <pc:docMk/>
          <pc:sldMk cId="2914972964" sldId="984"/>
        </pc:sldMkLst>
      </pc:sldChg>
      <pc:sldChg chg="add del">
        <pc:chgData name="Erin Shaw" userId="bb975dad-aff9-478a-a85e-b888b36bb2de" providerId="ADAL" clId="{C0FA4EC6-3B99-8245-8520-3F1AE21F2019}" dt="2023-08-29T19:35:32.705" v="2"/>
        <pc:sldMkLst>
          <pc:docMk/>
          <pc:sldMk cId="2600969565" sldId="987"/>
        </pc:sldMkLst>
      </pc:sldChg>
    </pc:docChg>
  </pc:docChgLst>
  <pc:docChgLst>
    <pc:chgData name="George Feis" userId="538d69ae-e08e-40bf-9fa5-d4c2cde07e59" providerId="ADAL" clId="{E877972F-FE27-F84A-98BB-86DD0BE11362}"/>
    <pc:docChg chg="addSld delSld modSld">
      <pc:chgData name="George Feis" userId="538d69ae-e08e-40bf-9fa5-d4c2cde07e59" providerId="ADAL" clId="{E877972F-FE27-F84A-98BB-86DD0BE11362}" dt="2022-09-20T19:46:53.217" v="7"/>
      <pc:docMkLst>
        <pc:docMk/>
      </pc:docMkLst>
      <pc:sldChg chg="del">
        <pc:chgData name="George Feis" userId="538d69ae-e08e-40bf-9fa5-d4c2cde07e59" providerId="ADAL" clId="{E877972F-FE27-F84A-98BB-86DD0BE11362}" dt="2022-09-20T19:46:36.077" v="5" actId="2696"/>
        <pc:sldMkLst>
          <pc:docMk/>
          <pc:sldMk cId="1013527417" sldId="353"/>
        </pc:sldMkLst>
      </pc:sldChg>
      <pc:sldChg chg="add">
        <pc:chgData name="George Feis" userId="538d69ae-e08e-40bf-9fa5-d4c2cde07e59" providerId="ADAL" clId="{E877972F-FE27-F84A-98BB-86DD0BE11362}" dt="2022-09-20T19:46:53.217" v="7"/>
        <pc:sldMkLst>
          <pc:docMk/>
          <pc:sldMk cId="3137110583" sldId="366"/>
        </pc:sldMkLst>
      </pc:sldChg>
      <pc:sldChg chg="del">
        <pc:chgData name="George Feis" userId="538d69ae-e08e-40bf-9fa5-d4c2cde07e59" providerId="ADAL" clId="{E877972F-FE27-F84A-98BB-86DD0BE11362}" dt="2022-09-20T19:46:50.365" v="6" actId="2696"/>
        <pc:sldMkLst>
          <pc:docMk/>
          <pc:sldMk cId="935548183" sldId="397"/>
        </pc:sldMkLst>
      </pc:sldChg>
      <pc:sldChg chg="del">
        <pc:chgData name="George Feis" userId="538d69ae-e08e-40bf-9fa5-d4c2cde07e59" providerId="ADAL" clId="{E877972F-FE27-F84A-98BB-86DD0BE11362}" dt="2022-09-20T19:46:50.365" v="6" actId="2696"/>
        <pc:sldMkLst>
          <pc:docMk/>
          <pc:sldMk cId="2369873502" sldId="400"/>
        </pc:sldMkLst>
      </pc:sldChg>
      <pc:sldChg chg="add">
        <pc:chgData name="George Feis" userId="538d69ae-e08e-40bf-9fa5-d4c2cde07e59" providerId="ADAL" clId="{E877972F-FE27-F84A-98BB-86DD0BE11362}" dt="2022-09-20T19:46:53.217" v="7"/>
        <pc:sldMkLst>
          <pc:docMk/>
          <pc:sldMk cId="2734804603" sldId="400"/>
        </pc:sldMkLst>
      </pc:sldChg>
      <pc:sldChg chg="del">
        <pc:chgData name="George Feis" userId="538d69ae-e08e-40bf-9fa5-d4c2cde07e59" providerId="ADAL" clId="{E877972F-FE27-F84A-98BB-86DD0BE11362}" dt="2022-09-20T19:46:14.085" v="1" actId="2696"/>
        <pc:sldMkLst>
          <pc:docMk/>
          <pc:sldMk cId="2911800497" sldId="401"/>
        </pc:sldMkLst>
      </pc:sldChg>
      <pc:sldChg chg="del">
        <pc:chgData name="George Feis" userId="538d69ae-e08e-40bf-9fa5-d4c2cde07e59" providerId="ADAL" clId="{E877972F-FE27-F84A-98BB-86DD0BE11362}" dt="2022-09-20T19:46:21.988" v="3" actId="2696"/>
        <pc:sldMkLst>
          <pc:docMk/>
          <pc:sldMk cId="1244783004" sldId="403"/>
        </pc:sldMkLst>
      </pc:sldChg>
      <pc:sldChg chg="add">
        <pc:chgData name="George Feis" userId="538d69ae-e08e-40bf-9fa5-d4c2cde07e59" providerId="ADAL" clId="{E877972F-FE27-F84A-98BB-86DD0BE11362}" dt="2022-09-20T19:46:12.823" v="0"/>
        <pc:sldMkLst>
          <pc:docMk/>
          <pc:sldMk cId="3648022200" sldId="981"/>
        </pc:sldMkLst>
      </pc:sldChg>
      <pc:sldChg chg="add">
        <pc:chgData name="George Feis" userId="538d69ae-e08e-40bf-9fa5-d4c2cde07e59" providerId="ADAL" clId="{E877972F-FE27-F84A-98BB-86DD0BE11362}" dt="2022-09-20T19:46:20.787" v="2"/>
        <pc:sldMkLst>
          <pc:docMk/>
          <pc:sldMk cId="4182729122" sldId="982"/>
        </pc:sldMkLst>
      </pc:sldChg>
      <pc:sldChg chg="add">
        <pc:chgData name="George Feis" userId="538d69ae-e08e-40bf-9fa5-d4c2cde07e59" providerId="ADAL" clId="{E877972F-FE27-F84A-98BB-86DD0BE11362}" dt="2022-09-20T19:46:34.932" v="4"/>
        <pc:sldMkLst>
          <pc:docMk/>
          <pc:sldMk cId="3693602936" sldId="983"/>
        </pc:sldMkLst>
      </pc:sldChg>
    </pc:docChg>
  </pc:docChgLst>
  <pc:docChgLst>
    <pc:chgData name="George Feis" userId="538d69ae-e08e-40bf-9fa5-d4c2cde07e59" providerId="ADAL" clId="{793DF284-16C5-47A4-BA62-2B681B19F249}"/>
    <pc:docChg chg="custSel modSld replTag">
      <pc:chgData name="George Feis" userId="538d69ae-e08e-40bf-9fa5-d4c2cde07e59" providerId="ADAL" clId="{793DF284-16C5-47A4-BA62-2B681B19F249}" dt="2023-01-30T17:59:22.323" v="2"/>
      <pc:docMkLst>
        <pc:docMk/>
      </pc:docMkLst>
      <pc:sldChg chg="modSp mod">
        <pc:chgData name="George Feis" userId="538d69ae-e08e-40bf-9fa5-d4c2cde07e59" providerId="ADAL" clId="{793DF284-16C5-47A4-BA62-2B681B19F249}" dt="2023-01-30T17:59:13.760" v="1" actId="20577"/>
        <pc:sldMkLst>
          <pc:docMk/>
          <pc:sldMk cId="3693602936" sldId="983"/>
        </pc:sldMkLst>
        <pc:spChg chg="mod replST">
          <ac:chgData name="George Feis" userId="538d69ae-e08e-40bf-9fa5-d4c2cde07e59" providerId="ADAL" clId="{793DF284-16C5-47A4-BA62-2B681B19F249}" dt="2023-01-30T17:59:13.760" v="1" actId="20577"/>
          <ac:spMkLst>
            <pc:docMk/>
            <pc:sldMk cId="3693602936" sldId="983"/>
            <ac:spMk id="4" creationId="{00000000-0000-0000-0000-000000000000}"/>
          </ac:spMkLst>
        </pc:spChg>
      </pc:sldChg>
    </pc:docChg>
  </pc:docChgLst>
  <pc:docChgLst>
    <pc:chgData name="Erin Shaw" userId="bb975dad-aff9-478a-a85e-b888b36bb2de" providerId="ADAL" clId="{0A3E17F6-C48F-C24E-B31D-0995E58B36C1}"/>
    <pc:docChg chg="addSld delSld modSld">
      <pc:chgData name="Erin Shaw" userId="bb975dad-aff9-478a-a85e-b888b36bb2de" providerId="ADAL" clId="{0A3E17F6-C48F-C24E-B31D-0995E58B36C1}" dt="2023-09-20T15:45:56.617" v="3" actId="2696"/>
      <pc:docMkLst>
        <pc:docMk/>
      </pc:docMkLst>
      <pc:sldChg chg="add del">
        <pc:chgData name="Erin Shaw" userId="bb975dad-aff9-478a-a85e-b888b36bb2de" providerId="ADAL" clId="{0A3E17F6-C48F-C24E-B31D-0995E58B36C1}" dt="2023-09-20T15:45:54.023" v="2"/>
        <pc:sldMkLst>
          <pc:docMk/>
          <pc:sldMk cId="2564518708" sldId="947"/>
        </pc:sldMkLst>
      </pc:sldChg>
      <pc:sldChg chg="del">
        <pc:chgData name="Erin Shaw" userId="bb975dad-aff9-478a-a85e-b888b36bb2de" providerId="ADAL" clId="{0A3E17F6-C48F-C24E-B31D-0995E58B36C1}" dt="2023-09-20T15:45:56.617" v="3" actId="2696"/>
        <pc:sldMkLst>
          <pc:docMk/>
          <pc:sldMk cId="2600969565" sldId="987"/>
        </pc:sldMkLst>
      </pc:sldChg>
    </pc:docChg>
  </pc:docChgLst>
  <pc:docChgLst>
    <pc:chgData name="George Feis" userId="538d69ae-e08e-40bf-9fa5-d4c2cde07e59" providerId="ADAL" clId="{8EBF901F-0003-4465-91BC-E7BB07A25F44}"/>
    <pc:docChg chg="custSel delSld replTag">
      <pc:chgData name="George Feis" userId="538d69ae-e08e-40bf-9fa5-d4c2cde07e59" providerId="ADAL" clId="{8EBF901F-0003-4465-91BC-E7BB07A25F44}" dt="2022-05-25T19:07:00.804" v="1"/>
      <pc:docMkLst>
        <pc:docMk/>
      </pc:docMkLst>
      <pc:sldChg chg="del">
        <pc:chgData name="George Feis" userId="538d69ae-e08e-40bf-9fa5-d4c2cde07e59" providerId="ADAL" clId="{8EBF901F-0003-4465-91BC-E7BB07A25F44}" dt="2022-05-25T19:06:50.270" v="0" actId="47"/>
        <pc:sldMkLst>
          <pc:docMk/>
          <pc:sldMk cId="3257345142" sldId="320"/>
        </pc:sldMkLst>
      </pc:sldChg>
    </pc:docChg>
  </pc:docChgLst>
  <pc:docChgLst>
    <pc:chgData name="George Feis" userId="538d69ae-e08e-40bf-9fa5-d4c2cde07e59" providerId="ADAL" clId="{E3D74E31-41B1-1443-8A4D-93F41E2B7537}"/>
    <pc:docChg chg="addSld delSld modSld">
      <pc:chgData name="George Feis" userId="538d69ae-e08e-40bf-9fa5-d4c2cde07e59" providerId="ADAL" clId="{E3D74E31-41B1-1443-8A4D-93F41E2B7537}" dt="2022-07-13T17:10:46.344" v="4" actId="2696"/>
      <pc:docMkLst>
        <pc:docMk/>
      </pc:docMkLst>
      <pc:sldChg chg="del">
        <pc:chgData name="George Feis" userId="538d69ae-e08e-40bf-9fa5-d4c2cde07e59" providerId="ADAL" clId="{E3D74E31-41B1-1443-8A4D-93F41E2B7537}" dt="2022-07-13T17:10:36.431" v="1" actId="2696"/>
        <pc:sldMkLst>
          <pc:docMk/>
          <pc:sldMk cId="4095128073" sldId="351"/>
        </pc:sldMkLst>
      </pc:sldChg>
      <pc:sldChg chg="del">
        <pc:chgData name="George Feis" userId="538d69ae-e08e-40bf-9fa5-d4c2cde07e59" providerId="ADAL" clId="{E3D74E31-41B1-1443-8A4D-93F41E2B7537}" dt="2022-07-13T17:10:46.344" v="4" actId="2696"/>
        <pc:sldMkLst>
          <pc:docMk/>
          <pc:sldMk cId="356381549" sldId="388"/>
        </pc:sldMkLst>
      </pc:sldChg>
      <pc:sldChg chg="del">
        <pc:chgData name="George Feis" userId="538d69ae-e08e-40bf-9fa5-d4c2cde07e59" providerId="ADAL" clId="{E3D74E31-41B1-1443-8A4D-93F41E2B7537}" dt="2022-07-13T17:10:40.520" v="2" actId="2696"/>
        <pc:sldMkLst>
          <pc:docMk/>
          <pc:sldMk cId="4147764507" sldId="390"/>
        </pc:sldMkLst>
      </pc:sldChg>
      <pc:sldChg chg="add">
        <pc:chgData name="George Feis" userId="538d69ae-e08e-40bf-9fa5-d4c2cde07e59" providerId="ADAL" clId="{E3D74E31-41B1-1443-8A4D-93F41E2B7537}" dt="2022-07-13T17:10:34.038" v="0"/>
        <pc:sldMkLst>
          <pc:docMk/>
          <pc:sldMk cId="1244783004" sldId="403"/>
        </pc:sldMkLst>
      </pc:sldChg>
      <pc:sldChg chg="add">
        <pc:chgData name="George Feis" userId="538d69ae-e08e-40bf-9fa5-d4c2cde07e59" providerId="ADAL" clId="{E3D74E31-41B1-1443-8A4D-93F41E2B7537}" dt="2022-07-13T17:10:44.990" v="3"/>
        <pc:sldMkLst>
          <pc:docMk/>
          <pc:sldMk cId="3789681662" sldId="939"/>
        </pc:sldMkLst>
      </pc:sldChg>
    </pc:docChg>
  </pc:docChgLst>
  <pc:docChgLst>
    <pc:chgData name="Erin Shaw" userId="bb975dad-aff9-478a-a85e-b888b36bb2de" providerId="ADAL" clId="{8B2A24CC-E3F7-0E48-8E1C-512452836073}"/>
    <pc:docChg chg="addSld delSld modSld">
      <pc:chgData name="Erin Shaw" userId="bb975dad-aff9-478a-a85e-b888b36bb2de" providerId="ADAL" clId="{8B2A24CC-E3F7-0E48-8E1C-512452836073}" dt="2023-04-18T17:01:46.345" v="3" actId="2696"/>
      <pc:docMkLst>
        <pc:docMk/>
      </pc:docMkLst>
      <pc:sldChg chg="del">
        <pc:chgData name="Erin Shaw" userId="bb975dad-aff9-478a-a85e-b888b36bb2de" providerId="ADAL" clId="{8B2A24CC-E3F7-0E48-8E1C-512452836073}" dt="2023-04-18T17:01:46.345" v="3" actId="2696"/>
        <pc:sldMkLst>
          <pc:docMk/>
          <pc:sldMk cId="3137110583" sldId="366"/>
        </pc:sldMkLst>
      </pc:sldChg>
      <pc:sldChg chg="del">
        <pc:chgData name="Erin Shaw" userId="bb975dad-aff9-478a-a85e-b888b36bb2de" providerId="ADAL" clId="{8B2A24CC-E3F7-0E48-8E1C-512452836073}" dt="2023-04-18T17:01:46.345" v="3" actId="2696"/>
        <pc:sldMkLst>
          <pc:docMk/>
          <pc:sldMk cId="2734804603" sldId="400"/>
        </pc:sldMkLst>
      </pc:sldChg>
      <pc:sldChg chg="add del">
        <pc:chgData name="Erin Shaw" userId="bb975dad-aff9-478a-a85e-b888b36bb2de" providerId="ADAL" clId="{8B2A24CC-E3F7-0E48-8E1C-512452836073}" dt="2023-04-18T17:01:43.590" v="1"/>
        <pc:sldMkLst>
          <pc:docMk/>
          <pc:sldMk cId="2695762107" sldId="984"/>
        </pc:sldMkLst>
      </pc:sldChg>
      <pc:sldChg chg="add">
        <pc:chgData name="Erin Shaw" userId="bb975dad-aff9-478a-a85e-b888b36bb2de" providerId="ADAL" clId="{8B2A24CC-E3F7-0E48-8E1C-512452836073}" dt="2023-04-18T17:01:43.667" v="2"/>
        <pc:sldMkLst>
          <pc:docMk/>
          <pc:sldMk cId="2914972964" sldId="984"/>
        </pc:sldMkLst>
      </pc:sldChg>
      <pc:sldChg chg="add del">
        <pc:chgData name="Erin Shaw" userId="bb975dad-aff9-478a-a85e-b888b36bb2de" providerId="ADAL" clId="{8B2A24CC-E3F7-0E48-8E1C-512452836073}" dt="2023-04-18T17:01:43.590" v="1"/>
        <pc:sldMkLst>
          <pc:docMk/>
          <pc:sldMk cId="919900068" sldId="985"/>
        </pc:sldMkLst>
      </pc:sldChg>
      <pc:sldChg chg="add">
        <pc:chgData name="Erin Shaw" userId="bb975dad-aff9-478a-a85e-b888b36bb2de" providerId="ADAL" clId="{8B2A24CC-E3F7-0E48-8E1C-512452836073}" dt="2023-04-18T17:01:43.667" v="2"/>
        <pc:sldMkLst>
          <pc:docMk/>
          <pc:sldMk cId="2491065810" sldId="985"/>
        </pc:sldMkLst>
      </pc:sldChg>
    </pc:docChg>
  </pc:docChgLst>
  <pc:docChgLst>
    <pc:chgData name="Erin Shaw" userId="bb975dad-aff9-478a-a85e-b888b36bb2de" providerId="ADAL" clId="{CABADF32-4296-DC4D-AAA8-3D834154D866}"/>
    <pc:docChg chg="addSld delSld modSld">
      <pc:chgData name="Erin Shaw" userId="bb975dad-aff9-478a-a85e-b888b36bb2de" providerId="ADAL" clId="{CABADF32-4296-DC4D-AAA8-3D834154D866}" dt="2023-06-23T20:01:32.421" v="4" actId="2696"/>
      <pc:docMkLst>
        <pc:docMk/>
      </pc:docMkLst>
      <pc:sldChg chg="add del">
        <pc:chgData name="Erin Shaw" userId="bb975dad-aff9-478a-a85e-b888b36bb2de" providerId="ADAL" clId="{CABADF32-4296-DC4D-AAA8-3D834154D866}" dt="2023-06-23T20:01:21.891" v="2"/>
        <pc:sldMkLst>
          <pc:docMk/>
          <pc:sldMk cId="1244783004" sldId="403"/>
        </pc:sldMkLst>
      </pc:sldChg>
      <pc:sldChg chg="mod modShow">
        <pc:chgData name="Erin Shaw" userId="bb975dad-aff9-478a-a85e-b888b36bb2de" providerId="ADAL" clId="{CABADF32-4296-DC4D-AAA8-3D834154D866}" dt="2023-06-23T20:01:26.384" v="3" actId="729"/>
        <pc:sldMkLst>
          <pc:docMk/>
          <pc:sldMk cId="3648022200" sldId="981"/>
        </pc:sldMkLst>
      </pc:sldChg>
      <pc:sldChg chg="mod modShow">
        <pc:chgData name="Erin Shaw" userId="bb975dad-aff9-478a-a85e-b888b36bb2de" providerId="ADAL" clId="{CABADF32-4296-DC4D-AAA8-3D834154D866}" dt="2023-06-23T20:01:26.384" v="3" actId="729"/>
        <pc:sldMkLst>
          <pc:docMk/>
          <pc:sldMk cId="4182729122" sldId="982"/>
        </pc:sldMkLst>
      </pc:sldChg>
      <pc:sldChg chg="del">
        <pc:chgData name="Erin Shaw" userId="bb975dad-aff9-478a-a85e-b888b36bb2de" providerId="ADAL" clId="{CABADF32-4296-DC4D-AAA8-3D834154D866}" dt="2023-06-23T20:01:32.421" v="4" actId="2696"/>
        <pc:sldMkLst>
          <pc:docMk/>
          <pc:sldMk cId="2491065810" sldId="985"/>
        </pc:sldMkLst>
      </pc:sldChg>
      <pc:sldChg chg="add del">
        <pc:chgData name="Erin Shaw" userId="bb975dad-aff9-478a-a85e-b888b36bb2de" providerId="ADAL" clId="{CABADF32-4296-DC4D-AAA8-3D834154D866}" dt="2023-06-23T20:01:21.891" v="2"/>
        <pc:sldMkLst>
          <pc:docMk/>
          <pc:sldMk cId="511422702" sldId="9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E7DC24-19ED-8C43-A1C6-5EFA8607CEEA}" type="datetimeFigureOut">
              <a:rPr lang="en-US" smtClean="0"/>
              <a:t>11/9/23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B982A0-7EC5-624A-ABAF-39B07470009D}" type="slidenum">
              <a:rPr lang="en-US" smtClean="0"/>
              <a:t>‹#›</a:t>
            </a:fld>
            <a:endParaRPr lang="en-US"/>
          </a:p>
        </p:txBody>
      </p:sp>
    </p:spTree>
    <p:extLst>
      <p:ext uri="{BB962C8B-B14F-4D97-AF65-F5344CB8AC3E}">
        <p14:creationId xmlns:p14="http://schemas.microsoft.com/office/powerpoint/2010/main" val="31370991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A76F8-6615-0B4C-BCE6-F704C419788C}" type="datetimeFigureOut">
              <a:rPr lang="en-US" smtClean="0"/>
              <a:t>11/9/23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15D26A-2504-494D-94D8-097D569E990E}" type="slidenum">
              <a:rPr lang="en-US" smtClean="0"/>
              <a:t>‹#›</a:t>
            </a:fld>
            <a:endParaRPr lang="en-US"/>
          </a:p>
        </p:txBody>
      </p:sp>
    </p:spTree>
    <p:extLst>
      <p:ext uri="{BB962C8B-B14F-4D97-AF65-F5344CB8AC3E}">
        <p14:creationId xmlns:p14="http://schemas.microsoft.com/office/powerpoint/2010/main" val="32363996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50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SGU offers a unique program for Canadian students in the Exchange Rate Lock. The Canadian Currency Exchange Rate lock provides predictability on US/Canadian exchange rates.  We guarantee your currency rate by offering a locked a rate based on the average currency exchange rate.  This year, based on the current economic conditions, SGU will keep the rate of.1.26 based on last year’s currency rate, proving how this program is a win-win program for students.… And this rate is good for a student’s entire education.  The way it works is we set the rate for each entering class.  Then we do another analysis of the currency rates when the tuition is billed.  If the rate at the time of billing is more than the locked 1.26, these students will receive a billing adjustment on their tuition and fees for the difference between the locked rate and rate at billing.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Students will always benefit from the better rate.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5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714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728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95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 just received notification and am excited to share that our Residency Placement Rate is now 94%! Our team is working to update the presentation, but this is something I am really happy to be able to share with you tonight!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494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 just received notification and am excited to share that our Residency Placement Rate is now 94%! Our team is working to update the presentation, but this is something I am really happy to be able to share with you tonight!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073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vv</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96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5542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introducing this slide, include brief description of what a line of credit is and how to apply]  (TD Bank verified 10/8/2019)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103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SGU offers a unique program for Canadian students in the Exchange Rate Lock. The Canadian Currency Exchange Rate lock provides predictability on US/Canadian exchange rates.  We guarantee your currency rate by offering a locked a rate based on the average currency exchange rate.  This year, based on the current economic conditions, SGU will keep the rate of.1.36 based on last year’s currency rate, proving how this program is a win-win program for students.… And this rate is good for a student’s entire education.  The way it works is we set the rate for each entering class.  Then we do another analysis of the currency rates when the tuition is billed.  If the rate at the time of billing is more than the locked 1.36, these students will receive a billing adjustment on their tuition and fees for the difference between the locked rate and rate at billing.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Students will always benefit from the better rate.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52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introducing this slide, include brief description of what a line of credit is and how to apply]  (TD Bank verified 10/8/2019)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5D26A-2504-494D-94D8-097D569E99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2496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PPT Assets_Overlay-Cov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60"/>
          </a:xfrm>
          <a:prstGeom prst="rect">
            <a:avLst/>
          </a:prstGeom>
        </p:spPr>
      </p:pic>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4" name="Text Placeholder 3"/>
          <p:cNvSpPr>
            <a:spLocks noGrp="1"/>
          </p:cNvSpPr>
          <p:nvPr>
            <p:ph type="body" sz="quarter" idx="13"/>
          </p:nvPr>
        </p:nvSpPr>
        <p:spPr>
          <a:xfrm>
            <a:off x="361950" y="330200"/>
            <a:ext cx="4787900" cy="3238500"/>
          </a:xfrm>
        </p:spPr>
        <p:txBody>
          <a:bodyPr>
            <a:noAutofit/>
          </a:bodyPr>
          <a:lstStyle>
            <a:lvl1pPr>
              <a:defRPr sz="4800" b="0" i="0">
                <a:latin typeface="Montserrat Medium"/>
                <a:cs typeface="Montserrat Medium"/>
              </a:defRPr>
            </a:lvl1pPr>
          </a:lstStyle>
          <a:p>
            <a:pPr lvl="0"/>
            <a:r>
              <a:rPr lang="en-CA" dirty="0"/>
              <a:t>Click to edit Master text styles</a:t>
            </a:r>
          </a:p>
        </p:txBody>
      </p:sp>
    </p:spTree>
    <p:extLst>
      <p:ext uri="{BB962C8B-B14F-4D97-AF65-F5344CB8AC3E}">
        <p14:creationId xmlns:p14="http://schemas.microsoft.com/office/powerpoint/2010/main" val="370322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578350" y="0"/>
            <a:ext cx="4565650" cy="5143500"/>
          </a:xfrm>
        </p:spPr>
        <p:txBody>
          <a:bodyPr/>
          <a:lstStyle/>
          <a:p>
            <a:endParaRPr lang="en-US" dirty="0"/>
          </a:p>
        </p:txBody>
      </p:sp>
      <p:sp>
        <p:nvSpPr>
          <p:cNvPr id="2" name="Title 1"/>
          <p:cNvSpPr>
            <a:spLocks noGrp="1"/>
          </p:cNvSpPr>
          <p:nvPr>
            <p:ph type="title"/>
          </p:nvPr>
        </p:nvSpPr>
        <p:spPr>
          <a:xfrm>
            <a:off x="457200" y="205978"/>
            <a:ext cx="3810000" cy="1616471"/>
          </a:xfrm>
        </p:spPr>
        <p:txBody>
          <a:bodyPr anchor="t" anchorCtr="0">
            <a:noAutofit/>
          </a:bodyPr>
          <a:lstStyle>
            <a:lvl1pPr>
              <a:spcBef>
                <a:spcPts val="1200"/>
              </a:spcBef>
              <a:defRPr sz="2400"/>
            </a:lvl1pPr>
          </a:lstStyle>
          <a:p>
            <a:r>
              <a:rPr lang="en-US" dirty="0"/>
              <a:t>Click to edit Master title style</a:t>
            </a:r>
          </a:p>
        </p:txBody>
      </p:sp>
      <p:sp>
        <p:nvSpPr>
          <p:cNvPr id="3" name="Content Placeholder 2"/>
          <p:cNvSpPr>
            <a:spLocks noGrp="1"/>
          </p:cNvSpPr>
          <p:nvPr>
            <p:ph idx="1"/>
          </p:nvPr>
        </p:nvSpPr>
        <p:spPr>
          <a:xfrm>
            <a:off x="457200" y="1822449"/>
            <a:ext cx="3810000" cy="2772173"/>
          </a:xfrm>
        </p:spPr>
        <p:txBody>
          <a:bodyPr>
            <a:normAutofit/>
          </a:bodyPr>
          <a:lstStyle>
            <a:lvl1pPr>
              <a:spcBef>
                <a:spcPts val="900"/>
              </a:spcBef>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297212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2">
            <a:alpha val="4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69948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8000"/>
            <a:ext cx="5727700" cy="3219450"/>
          </a:xfrm>
        </p:spPr>
        <p:txBody>
          <a:bodyPr anchor="ctr" anchorCtr="0">
            <a:normAutofit/>
          </a:bodyPr>
          <a:lstStyle>
            <a:lvl1pPr algn="l">
              <a:lnSpc>
                <a:spcPts val="3000"/>
              </a:lnSpc>
              <a:defRPr sz="2000"/>
            </a:lvl1pPr>
            <a:lvl2pPr algn="l">
              <a:defRPr sz="2000"/>
            </a:lvl2pPr>
            <a:lvl3pPr algn="l">
              <a:defRPr sz="2000"/>
            </a:lvl3pPr>
            <a:lvl4pPr algn="l">
              <a:defRPr sz="2000"/>
            </a:lvl4pPr>
            <a:lvl5pPr algn="l">
              <a:defRPr sz="2000"/>
            </a:lvl5pPr>
          </a:lstStyle>
          <a:p>
            <a:pPr lvl="0"/>
            <a:r>
              <a:rPr lang="en-US" dirty="0"/>
              <a:t>Click to edit Master text styles</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5" name="Content Placeholder 2"/>
          <p:cNvSpPr>
            <a:spLocks noGrp="1"/>
          </p:cNvSpPr>
          <p:nvPr>
            <p:ph idx="13"/>
          </p:nvPr>
        </p:nvSpPr>
        <p:spPr>
          <a:xfrm>
            <a:off x="457200" y="3746500"/>
            <a:ext cx="5727700" cy="876300"/>
          </a:xfrm>
        </p:spPr>
        <p:txBody>
          <a:bodyPr>
            <a:normAutofit/>
          </a:bodyPr>
          <a:lstStyle>
            <a:lvl1pPr algn="l">
              <a:lnSpc>
                <a:spcPts val="1600"/>
              </a:lnSpc>
              <a:spcBef>
                <a:spcPts val="300"/>
              </a:spcBef>
              <a:defRPr sz="1400"/>
            </a:lvl1pPr>
            <a:lvl2pPr algn="l">
              <a:defRPr sz="2000"/>
            </a:lvl2pPr>
            <a:lvl3pPr algn="l">
              <a:defRPr sz="2000"/>
            </a:lvl3pPr>
            <a:lvl4pPr algn="l">
              <a:defRPr sz="2000"/>
            </a:lvl4pPr>
            <a:lvl5pPr algn="l">
              <a:defRPr sz="2000"/>
            </a:lvl5pPr>
          </a:lstStyle>
          <a:p>
            <a:pPr lvl="0"/>
            <a:r>
              <a:rPr lang="en-US" dirty="0"/>
              <a:t>Click to edit Master text styles</a:t>
            </a:r>
          </a:p>
        </p:txBody>
      </p:sp>
    </p:spTree>
    <p:extLst>
      <p:ext uri="{BB962C8B-B14F-4D97-AF65-F5344CB8AC3E}">
        <p14:creationId xmlns:p14="http://schemas.microsoft.com/office/powerpoint/2010/main" val="1004615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4565650" cy="5143500"/>
          </a:xfrm>
        </p:spPr>
        <p:txBody>
          <a:bodyPr/>
          <a:lstStyle/>
          <a:p>
            <a:endParaRPr lang="en-US" dirty="0"/>
          </a:p>
        </p:txBody>
      </p:sp>
      <p:sp>
        <p:nvSpPr>
          <p:cNvPr id="2" name="Title 1"/>
          <p:cNvSpPr>
            <a:spLocks noGrp="1"/>
          </p:cNvSpPr>
          <p:nvPr>
            <p:ph type="title"/>
          </p:nvPr>
        </p:nvSpPr>
        <p:spPr>
          <a:xfrm>
            <a:off x="4876800" y="205978"/>
            <a:ext cx="3810000" cy="1620000"/>
          </a:xfrm>
        </p:spPr>
        <p:txBody>
          <a:bodyPr anchor="t" anchorCtr="0">
            <a:noAutofit/>
          </a:bodyPr>
          <a:lstStyle>
            <a:lvl1pPr>
              <a:spcBef>
                <a:spcPts val="1200"/>
              </a:spcBef>
              <a:defRPr sz="2400"/>
            </a:lvl1pPr>
          </a:lstStyle>
          <a:p>
            <a:r>
              <a:rPr lang="en-US" dirty="0"/>
              <a:t>Click to edit Master title style</a:t>
            </a:r>
          </a:p>
        </p:txBody>
      </p:sp>
      <p:sp>
        <p:nvSpPr>
          <p:cNvPr id="3" name="Content Placeholder 2"/>
          <p:cNvSpPr>
            <a:spLocks noGrp="1"/>
          </p:cNvSpPr>
          <p:nvPr>
            <p:ph idx="1"/>
          </p:nvPr>
        </p:nvSpPr>
        <p:spPr>
          <a:xfrm>
            <a:off x="4876800" y="1825978"/>
            <a:ext cx="3810000" cy="2768645"/>
          </a:xfrm>
        </p:spPr>
        <p:txBody>
          <a:bodyPr>
            <a:normAutofit/>
          </a:bodyPr>
          <a:lstStyle>
            <a:lvl1pPr marL="0" marR="0" indent="0" algn="l" defTabSz="457200" rtl="0" eaLnBrk="1" fontAlgn="auto" latinLnBrk="0" hangingPunct="1">
              <a:lnSpc>
                <a:spcPct val="110000"/>
              </a:lnSpc>
              <a:spcBef>
                <a:spcPts val="900"/>
              </a:spcBef>
              <a:spcAft>
                <a:spcPts val="0"/>
              </a:spcAft>
              <a:buClrTx/>
              <a:buSzTx/>
              <a:buFont typeface="Arial"/>
              <a:buNone/>
              <a:tabLst/>
              <a:defRPr sz="1600"/>
            </a:lvl1pPr>
            <a:lvl2pPr>
              <a:defRPr sz="1600"/>
            </a:lvl2pPr>
            <a:lvl3pPr>
              <a:defRPr sz="1600"/>
            </a:lvl3pPr>
            <a:lvl4pPr>
              <a:defRPr sz="1600"/>
            </a:lvl4pPr>
            <a:lvl5pPr>
              <a:defRPr sz="1600"/>
            </a:lvl5pPr>
          </a:lstStyle>
          <a:p>
            <a:pPr lvl="0"/>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lvl="0"/>
            <a:endParaRPr lang="en-US" dirty="0"/>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296392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578350" y="0"/>
            <a:ext cx="4565650" cy="5143500"/>
          </a:xfrm>
        </p:spPr>
        <p:txBody>
          <a:bodyPr/>
          <a:lstStyle/>
          <a:p>
            <a:endParaRPr lang="en-US" dirty="0"/>
          </a:p>
        </p:txBody>
      </p:sp>
      <p:sp>
        <p:nvSpPr>
          <p:cNvPr id="2" name="Title 1"/>
          <p:cNvSpPr>
            <a:spLocks noGrp="1"/>
          </p:cNvSpPr>
          <p:nvPr>
            <p:ph type="title"/>
          </p:nvPr>
        </p:nvSpPr>
        <p:spPr>
          <a:xfrm>
            <a:off x="457200" y="205978"/>
            <a:ext cx="3810000" cy="1616471"/>
          </a:xfrm>
        </p:spPr>
        <p:txBody>
          <a:bodyPr anchor="t" anchorCtr="0">
            <a:noAutofit/>
          </a:bodyPr>
          <a:lstStyle>
            <a:lvl1pPr>
              <a:spcBef>
                <a:spcPts val="1200"/>
              </a:spcBef>
              <a:defRPr sz="2400"/>
            </a:lvl1pPr>
          </a:lstStyle>
          <a:p>
            <a:r>
              <a:rPr lang="en-US" dirty="0"/>
              <a:t>Click to edit Master title style</a:t>
            </a:r>
          </a:p>
        </p:txBody>
      </p:sp>
      <p:sp>
        <p:nvSpPr>
          <p:cNvPr id="3" name="Content Placeholder 2"/>
          <p:cNvSpPr>
            <a:spLocks noGrp="1"/>
          </p:cNvSpPr>
          <p:nvPr>
            <p:ph idx="1"/>
          </p:nvPr>
        </p:nvSpPr>
        <p:spPr>
          <a:xfrm>
            <a:off x="457200" y="1822449"/>
            <a:ext cx="3810000" cy="2772173"/>
          </a:xfrm>
        </p:spPr>
        <p:txBody>
          <a:bodyPr>
            <a:normAutofit/>
          </a:bodyPr>
          <a:lstStyle>
            <a:lvl1pPr>
              <a:spcBef>
                <a:spcPts val="900"/>
              </a:spcBef>
              <a:defRPr sz="1600"/>
            </a:lvl1pPr>
            <a:lvl2pPr>
              <a:defRPr sz="1600"/>
            </a:lvl2pPr>
            <a:lvl3pPr>
              <a:defRPr sz="1600"/>
            </a:lvl3pPr>
            <a:lvl4pPr>
              <a:defRPr sz="1600"/>
            </a:lvl4pPr>
            <a:lvl5pPr>
              <a:defRPr sz="1600"/>
            </a:lvl5pPr>
          </a:lstStyle>
          <a:p>
            <a:pPr lvl="0"/>
            <a:r>
              <a:rPr lang="en-US" dirty="0"/>
              <a:t>Click to edit Master text styles</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20047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2">
            <a:alpha val="4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74009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PPT Assets_Overlay-Cov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60"/>
          </a:xfrm>
          <a:prstGeom prst="rect">
            <a:avLst/>
          </a:prstGeom>
        </p:spPr>
      </p:pic>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4" name="Text Placeholder 3"/>
          <p:cNvSpPr>
            <a:spLocks noGrp="1"/>
          </p:cNvSpPr>
          <p:nvPr>
            <p:ph type="body" sz="quarter" idx="13"/>
          </p:nvPr>
        </p:nvSpPr>
        <p:spPr>
          <a:xfrm>
            <a:off x="361950" y="330200"/>
            <a:ext cx="4787900" cy="3238500"/>
          </a:xfrm>
        </p:spPr>
        <p:txBody>
          <a:bodyPr>
            <a:noAutofit/>
          </a:bodyPr>
          <a:lstStyle>
            <a:lvl1pPr>
              <a:defRPr sz="4800" b="0" i="0">
                <a:latin typeface="Montserrat Medium"/>
                <a:cs typeface="Montserrat Medium"/>
              </a:defRPr>
            </a:lvl1pPr>
          </a:lstStyle>
          <a:p>
            <a:pPr lvl="0"/>
            <a:r>
              <a:rPr lang="en-CA" dirty="0"/>
              <a:t>Click to edit Master text styles</a:t>
            </a:r>
          </a:p>
        </p:txBody>
      </p:sp>
    </p:spTree>
    <p:extLst>
      <p:ext uri="{BB962C8B-B14F-4D97-AF65-F5344CB8AC3E}">
        <p14:creationId xmlns:p14="http://schemas.microsoft.com/office/powerpoint/2010/main" val="210219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79"/>
            <a:ext cx="9189559" cy="5175059"/>
          </a:xfrm>
          <a:prstGeom prst="rect">
            <a:avLst/>
          </a:prstGeom>
        </p:spPr>
      </p:pic>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4" name="Text Placeholder 3"/>
          <p:cNvSpPr>
            <a:spLocks noGrp="1"/>
          </p:cNvSpPr>
          <p:nvPr>
            <p:ph type="body" sz="quarter" idx="13"/>
          </p:nvPr>
        </p:nvSpPr>
        <p:spPr>
          <a:xfrm>
            <a:off x="361950" y="330200"/>
            <a:ext cx="4787900" cy="3238500"/>
          </a:xfrm>
        </p:spPr>
        <p:txBody>
          <a:bodyPr>
            <a:noAutofit/>
          </a:bodyPr>
          <a:lstStyle>
            <a:lvl1pPr>
              <a:defRPr sz="4800" b="0" i="0">
                <a:latin typeface="Montserrat Medium"/>
                <a:cs typeface="Montserrat Medium"/>
              </a:defRPr>
            </a:lvl1pPr>
          </a:lstStyle>
          <a:p>
            <a:pPr lvl="0"/>
            <a:r>
              <a:rPr lang="en-CA" dirty="0"/>
              <a:t>Click to edit Master text styles</a:t>
            </a:r>
          </a:p>
        </p:txBody>
      </p:sp>
    </p:spTree>
    <p:extLst>
      <p:ext uri="{BB962C8B-B14F-4D97-AF65-F5344CB8AC3E}">
        <p14:creationId xmlns:p14="http://schemas.microsoft.com/office/powerpoint/2010/main" val="174505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5" name="Picture 4" descr="PPT Assets_Overlay-Cov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2779" y="-15780"/>
            <a:ext cx="9189559" cy="5175060"/>
          </a:xfrm>
          <a:prstGeom prst="rect">
            <a:avLst/>
          </a:prstGeom>
        </p:spPr>
      </p:pic>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4" name="Text Placeholder 3"/>
          <p:cNvSpPr>
            <a:spLocks noGrp="1"/>
          </p:cNvSpPr>
          <p:nvPr>
            <p:ph type="body" sz="quarter" idx="13"/>
          </p:nvPr>
        </p:nvSpPr>
        <p:spPr>
          <a:xfrm>
            <a:off x="4876800" y="330200"/>
            <a:ext cx="4289979" cy="3238500"/>
          </a:xfrm>
        </p:spPr>
        <p:txBody>
          <a:bodyPr>
            <a:noAutofit/>
          </a:bodyPr>
          <a:lstStyle>
            <a:lvl1pPr>
              <a:defRPr sz="4800" b="0" i="0">
                <a:latin typeface="Montserrat Medium"/>
                <a:cs typeface="Montserrat Medium"/>
              </a:defRPr>
            </a:lvl1pPr>
          </a:lstStyle>
          <a:p>
            <a:pPr lvl="0"/>
            <a:r>
              <a:rPr lang="en-CA" dirty="0"/>
              <a:t>Click to edit Master text styles</a:t>
            </a:r>
          </a:p>
        </p:txBody>
      </p:sp>
    </p:spTree>
    <p:extLst>
      <p:ext uri="{BB962C8B-B14F-4D97-AF65-F5344CB8AC3E}">
        <p14:creationId xmlns:p14="http://schemas.microsoft.com/office/powerpoint/2010/main" val="885090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59"/>
          </a:xfrm>
          <a:prstGeom prst="rect">
            <a:avLst/>
          </a:prstGeom>
        </p:spPr>
      </p:pic>
      <p:sp>
        <p:nvSpPr>
          <p:cNvPr id="3" name="Content Placeholder 2"/>
          <p:cNvSpPr>
            <a:spLocks noGrp="1"/>
          </p:cNvSpPr>
          <p:nvPr>
            <p:ph idx="1" hasCustomPrompt="1"/>
          </p:nvPr>
        </p:nvSpPr>
        <p:spPr>
          <a:xfrm>
            <a:off x="457200" y="1809750"/>
            <a:ext cx="7010400" cy="1917700"/>
          </a:xfrm>
        </p:spPr>
        <p:txBody>
          <a:bodyPr anchor="t" anchorCtr="0">
            <a:normAutofit/>
          </a:bodyPr>
          <a:lstStyle>
            <a:lvl1pPr algn="l">
              <a:defRPr sz="3000" baseline="0">
                <a:solidFill>
                  <a:schemeClr val="bg1"/>
                </a:solidFill>
                <a:latin typeface="Montserrat Medium"/>
                <a:cs typeface="Montserrat Medium"/>
              </a:defRPr>
            </a:lvl1pPr>
            <a:lvl2pPr algn="l">
              <a:defRPr sz="2000"/>
            </a:lvl2pPr>
            <a:lvl3pPr algn="l">
              <a:defRPr sz="2000"/>
            </a:lvl3pPr>
            <a:lvl4pPr algn="l">
              <a:defRPr sz="2000"/>
            </a:lvl4pPr>
            <a:lvl5pPr algn="l">
              <a:defRPr sz="2000"/>
            </a:lvl5pPr>
          </a:lstStyle>
          <a:p>
            <a:pPr lvl="0"/>
            <a:r>
              <a:rPr lang="en-US" dirty="0"/>
              <a:t>To add the background photo, </a:t>
            </a:r>
            <a:br>
              <a:rPr lang="en-US" dirty="0"/>
            </a:br>
            <a:r>
              <a:rPr lang="en-US" dirty="0"/>
              <a:t>right click &gt; Format Background &gt; Picture or Texture &gt; Choose Picture </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6" name="Content Placeholder 2"/>
          <p:cNvSpPr>
            <a:spLocks noGrp="1"/>
          </p:cNvSpPr>
          <p:nvPr>
            <p:ph idx="13"/>
          </p:nvPr>
        </p:nvSpPr>
        <p:spPr>
          <a:xfrm>
            <a:off x="457200" y="1562100"/>
            <a:ext cx="7010400" cy="247650"/>
          </a:xfrm>
        </p:spPr>
        <p:txBody>
          <a:bodyPr anchor="ctr" anchorCtr="0">
            <a:normAutofit/>
          </a:bodyPr>
          <a:lstStyle>
            <a:lvl1pPr algn="l">
              <a:defRPr sz="1400" spc="50" baseline="0">
                <a:solidFill>
                  <a:schemeClr val="bg1"/>
                </a:solidFill>
                <a:latin typeface="Montserrat SemiBold"/>
                <a:cs typeface="Montserrat SemiBold"/>
              </a:defRPr>
            </a:lvl1pPr>
            <a:lvl2pPr algn="l">
              <a:defRPr sz="2000"/>
            </a:lvl2pPr>
            <a:lvl3pPr algn="l">
              <a:defRPr sz="2000"/>
            </a:lvl3pPr>
            <a:lvl4pPr algn="l">
              <a:defRPr sz="2000"/>
            </a:lvl4pPr>
            <a:lvl5pPr algn="l">
              <a:defRPr sz="2000"/>
            </a:lvl5pPr>
          </a:lstStyle>
          <a:p>
            <a:pPr lvl="0"/>
            <a:r>
              <a:rPr lang="en-US" dirty="0"/>
              <a:t>Click to edit Master text styles</a:t>
            </a:r>
          </a:p>
        </p:txBody>
      </p:sp>
    </p:spTree>
    <p:extLst>
      <p:ext uri="{BB962C8B-B14F-4D97-AF65-F5344CB8AC3E}">
        <p14:creationId xmlns:p14="http://schemas.microsoft.com/office/powerpoint/2010/main" val="396440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59"/>
          </a:xfrm>
          <a:prstGeom prst="rect">
            <a:avLst/>
          </a:prstGeom>
        </p:spPr>
      </p:pic>
      <p:sp>
        <p:nvSpPr>
          <p:cNvPr id="3" name="Content Placeholder 2"/>
          <p:cNvSpPr>
            <a:spLocks noGrp="1"/>
          </p:cNvSpPr>
          <p:nvPr>
            <p:ph idx="1" hasCustomPrompt="1"/>
          </p:nvPr>
        </p:nvSpPr>
        <p:spPr>
          <a:xfrm>
            <a:off x="457200" y="1809750"/>
            <a:ext cx="7010400" cy="1917700"/>
          </a:xfrm>
        </p:spPr>
        <p:txBody>
          <a:bodyPr anchor="t" anchorCtr="0">
            <a:normAutofit/>
          </a:bodyPr>
          <a:lstStyle>
            <a:lvl1pPr algn="l">
              <a:defRPr sz="3000" baseline="0">
                <a:solidFill>
                  <a:schemeClr val="bg1"/>
                </a:solidFill>
                <a:latin typeface="Montserrat Medium"/>
                <a:cs typeface="Montserrat Medium"/>
              </a:defRPr>
            </a:lvl1pPr>
            <a:lvl2pPr algn="l">
              <a:defRPr sz="2000"/>
            </a:lvl2pPr>
            <a:lvl3pPr algn="l">
              <a:defRPr sz="2000"/>
            </a:lvl3pPr>
            <a:lvl4pPr algn="l">
              <a:defRPr sz="2000"/>
            </a:lvl4pPr>
            <a:lvl5pPr algn="l">
              <a:defRPr sz="2000"/>
            </a:lvl5pPr>
          </a:lstStyle>
          <a:p>
            <a:pPr lvl="0"/>
            <a:r>
              <a:rPr lang="en-US" dirty="0"/>
              <a:t>To add the background photo, </a:t>
            </a:r>
            <a:br>
              <a:rPr lang="en-US" dirty="0"/>
            </a:br>
            <a:r>
              <a:rPr lang="en-US" dirty="0"/>
              <a:t>right click &gt; Format Background &gt; Picture or Texture &gt; Choose Picture </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6" name="Content Placeholder 2"/>
          <p:cNvSpPr>
            <a:spLocks noGrp="1"/>
          </p:cNvSpPr>
          <p:nvPr>
            <p:ph idx="13"/>
          </p:nvPr>
        </p:nvSpPr>
        <p:spPr>
          <a:xfrm>
            <a:off x="457200" y="1562100"/>
            <a:ext cx="7010400" cy="247650"/>
          </a:xfrm>
        </p:spPr>
        <p:txBody>
          <a:bodyPr anchor="ctr" anchorCtr="0">
            <a:normAutofit/>
          </a:bodyPr>
          <a:lstStyle>
            <a:lvl1pPr algn="l">
              <a:defRPr sz="1400" spc="50" baseline="0">
                <a:solidFill>
                  <a:schemeClr val="bg1"/>
                </a:solidFill>
                <a:latin typeface="Montserrat SemiBold"/>
                <a:cs typeface="Montserrat SemiBold"/>
              </a:defRPr>
            </a:lvl1pPr>
            <a:lvl2pPr algn="l">
              <a:defRPr sz="2000"/>
            </a:lvl2pPr>
            <a:lvl3pPr algn="l">
              <a:defRPr sz="2000"/>
            </a:lvl3pPr>
            <a:lvl4pPr algn="l">
              <a:defRPr sz="2000"/>
            </a:lvl4pPr>
            <a:lvl5pPr algn="l">
              <a:defRPr sz="2000"/>
            </a:lvl5pPr>
          </a:lstStyle>
          <a:p>
            <a:pPr lvl="0"/>
            <a:r>
              <a:rPr lang="en-US" dirty="0"/>
              <a:t>Click to edit Master text styles</a:t>
            </a:r>
          </a:p>
        </p:txBody>
      </p:sp>
    </p:spTree>
    <p:extLst>
      <p:ext uri="{BB962C8B-B14F-4D97-AF65-F5344CB8AC3E}">
        <p14:creationId xmlns:p14="http://schemas.microsoft.com/office/powerpoint/2010/main" val="3640004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tement">
    <p:bg>
      <p:bgPr>
        <a:solidFill>
          <a:schemeClr val="bg1">
            <a:alpha val="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FFFFFF"/>
                </a:solidFill>
                <a:latin typeface="Montserrat Regular"/>
                <a:cs typeface="Montserrat Regular"/>
              </a:defRPr>
            </a:lvl1pPr>
          </a:lstStyle>
          <a:p>
            <a:fld id="{AF88E988-FB04-AB4E-BE5A-59F242AF7F7A}" type="slidenum">
              <a:rPr lang="en-US" smtClean="0"/>
              <a:pPr/>
              <a:t>‹#›</a:t>
            </a:fld>
            <a:endParaRPr lang="en-US" dirty="0"/>
          </a:p>
        </p:txBody>
      </p:sp>
      <p:pic>
        <p:nvPicPr>
          <p:cNvPr id="6" name="Picture 5">
            <a:extLst>
              <a:ext uri="{FF2B5EF4-FFF2-40B4-BE49-F238E27FC236}">
                <a16:creationId xmlns:a16="http://schemas.microsoft.com/office/drawing/2014/main" id="{CFAA904F-A4D3-3B43-B1EC-570D2C4648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9559" cy="5175059"/>
          </a:xfrm>
          <a:prstGeom prst="rect">
            <a:avLst/>
          </a:prstGeom>
        </p:spPr>
      </p:pic>
    </p:spTree>
    <p:extLst>
      <p:ext uri="{BB962C8B-B14F-4D97-AF65-F5344CB8AC3E}">
        <p14:creationId xmlns:p14="http://schemas.microsoft.com/office/powerpoint/2010/main" val="322994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mpusShot">
    <p:bg>
      <p:bgPr>
        <a:solidFill>
          <a:schemeClr val="bg1">
            <a:alpha val="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FFFFFF"/>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577628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4565650" cy="5143500"/>
          </a:xfrm>
        </p:spPr>
        <p:txBody>
          <a:bodyPr/>
          <a:lstStyle/>
          <a:p>
            <a:endParaRPr lang="en-US"/>
          </a:p>
        </p:txBody>
      </p:sp>
      <p:sp>
        <p:nvSpPr>
          <p:cNvPr id="2" name="Title 1"/>
          <p:cNvSpPr>
            <a:spLocks noGrp="1"/>
          </p:cNvSpPr>
          <p:nvPr>
            <p:ph type="title"/>
          </p:nvPr>
        </p:nvSpPr>
        <p:spPr>
          <a:xfrm>
            <a:off x="4876800" y="205978"/>
            <a:ext cx="3810000" cy="1620000"/>
          </a:xfrm>
        </p:spPr>
        <p:txBody>
          <a:bodyPr anchor="t" anchorCtr="0">
            <a:noAutofit/>
          </a:bodyPr>
          <a:lstStyle>
            <a:lvl1pPr>
              <a:spcBef>
                <a:spcPts val="1200"/>
              </a:spcBef>
              <a:defRPr sz="2400"/>
            </a:lvl1pPr>
          </a:lstStyle>
          <a:p>
            <a:r>
              <a:rPr lang="en-US"/>
              <a:t>Click to edit Master title style</a:t>
            </a:r>
          </a:p>
        </p:txBody>
      </p:sp>
      <p:sp>
        <p:nvSpPr>
          <p:cNvPr id="3" name="Content Placeholder 2"/>
          <p:cNvSpPr>
            <a:spLocks noGrp="1"/>
          </p:cNvSpPr>
          <p:nvPr>
            <p:ph idx="1"/>
          </p:nvPr>
        </p:nvSpPr>
        <p:spPr>
          <a:xfrm>
            <a:off x="4876800" y="1825979"/>
            <a:ext cx="3810000" cy="2768645"/>
          </a:xfrm>
        </p:spPr>
        <p:txBody>
          <a:bodyPr>
            <a:normAutofit/>
          </a:bodyPr>
          <a:lstStyle>
            <a:lvl1pPr marL="0" marR="0" indent="0" algn="l" defTabSz="457189" rtl="0" eaLnBrk="1" fontAlgn="auto" latinLnBrk="0" hangingPunct="1">
              <a:lnSpc>
                <a:spcPct val="110000"/>
              </a:lnSpc>
              <a:spcBef>
                <a:spcPts val="900"/>
              </a:spcBef>
              <a:spcAft>
                <a:spcPts val="0"/>
              </a:spcAft>
              <a:buClrTx/>
              <a:buSzTx/>
              <a:buFont typeface="Arial"/>
              <a:buNone/>
              <a:tabLst/>
              <a:defRPr sz="1600"/>
            </a:lvl1pPr>
            <a:lvl2pPr>
              <a:defRPr sz="1600"/>
            </a:lvl2pPr>
            <a:lvl3pPr>
              <a:defRPr sz="1600"/>
            </a:lvl3pPr>
            <a:lvl4pPr>
              <a:defRPr sz="1600"/>
            </a:lvl4pPr>
            <a:lvl5pPr>
              <a:defRPr sz="1600"/>
            </a:lvl5pPr>
          </a:lstStyle>
          <a:p>
            <a:pPr lvl="0"/>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lvl="0"/>
            <a:endParaRPr lang="en-US"/>
          </a:p>
        </p:txBody>
      </p:sp>
      <p:sp>
        <p:nvSpPr>
          <p:cNvPr id="7" name="Slide Number Placeholder 5"/>
          <p:cNvSpPr>
            <a:spLocks noGrp="1"/>
          </p:cNvSpPr>
          <p:nvPr>
            <p:ph type="sldNum" sz="quarter" idx="12"/>
          </p:nvPr>
        </p:nvSpPr>
        <p:spPr>
          <a:xfrm>
            <a:off x="8686801" y="111824"/>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993623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578351" y="0"/>
            <a:ext cx="4565650" cy="5143500"/>
          </a:xfrm>
        </p:spPr>
        <p:txBody>
          <a:bodyPr/>
          <a:lstStyle/>
          <a:p>
            <a:endParaRPr lang="en-US"/>
          </a:p>
        </p:txBody>
      </p:sp>
      <p:sp>
        <p:nvSpPr>
          <p:cNvPr id="2" name="Title 1"/>
          <p:cNvSpPr>
            <a:spLocks noGrp="1"/>
          </p:cNvSpPr>
          <p:nvPr>
            <p:ph type="title"/>
          </p:nvPr>
        </p:nvSpPr>
        <p:spPr>
          <a:xfrm>
            <a:off x="457200" y="205979"/>
            <a:ext cx="3810000" cy="1616471"/>
          </a:xfrm>
        </p:spPr>
        <p:txBody>
          <a:bodyPr anchor="t" anchorCtr="0">
            <a:noAutofit/>
          </a:bodyPr>
          <a:lstStyle>
            <a:lvl1pPr>
              <a:spcBef>
                <a:spcPts val="1200"/>
              </a:spcBef>
              <a:defRPr sz="2400"/>
            </a:lvl1pPr>
          </a:lstStyle>
          <a:p>
            <a:r>
              <a:rPr lang="en-US"/>
              <a:t>Click to edit Master title style</a:t>
            </a:r>
          </a:p>
        </p:txBody>
      </p:sp>
      <p:sp>
        <p:nvSpPr>
          <p:cNvPr id="3" name="Content Placeholder 2"/>
          <p:cNvSpPr>
            <a:spLocks noGrp="1"/>
          </p:cNvSpPr>
          <p:nvPr>
            <p:ph idx="1"/>
          </p:nvPr>
        </p:nvSpPr>
        <p:spPr>
          <a:xfrm>
            <a:off x="457200" y="1822450"/>
            <a:ext cx="3810000" cy="2772173"/>
          </a:xfrm>
        </p:spPr>
        <p:txBody>
          <a:bodyPr>
            <a:normAutofit/>
          </a:bodyPr>
          <a:lstStyle>
            <a:lvl1pPr>
              <a:spcBef>
                <a:spcPts val="900"/>
              </a:spcBef>
              <a:defRPr sz="1600"/>
            </a:lvl1pPr>
            <a:lvl2pPr>
              <a:defRPr sz="1600"/>
            </a:lvl2pPr>
            <a:lvl3pPr>
              <a:defRPr sz="1600"/>
            </a:lvl3pPr>
            <a:lvl4pPr>
              <a:defRPr sz="1600"/>
            </a:lvl4pPr>
            <a:lvl5pPr>
              <a:defRPr sz="1600"/>
            </a:lvl5pPr>
          </a:lstStyle>
          <a:p>
            <a:pPr lvl="0"/>
            <a:r>
              <a:rPr lang="en-US"/>
              <a:t>Click to edit Master text styles</a:t>
            </a:r>
          </a:p>
        </p:txBody>
      </p:sp>
      <p:sp>
        <p:nvSpPr>
          <p:cNvPr id="7" name="Slide Number Placeholder 5"/>
          <p:cNvSpPr>
            <a:spLocks noGrp="1"/>
          </p:cNvSpPr>
          <p:nvPr>
            <p:ph type="sldNum" sz="quarter" idx="12"/>
          </p:nvPr>
        </p:nvSpPr>
        <p:spPr>
          <a:xfrm>
            <a:off x="8686801" y="111824"/>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263936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2">
            <a:alpha val="4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Slide Number Placeholder 5"/>
          <p:cNvSpPr>
            <a:spLocks noGrp="1"/>
          </p:cNvSpPr>
          <p:nvPr>
            <p:ph type="sldNum" sz="quarter" idx="12"/>
          </p:nvPr>
        </p:nvSpPr>
        <p:spPr>
          <a:xfrm>
            <a:off x="8686801" y="111824"/>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694015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4565650" cy="5143500"/>
          </a:xfrm>
        </p:spPr>
        <p:txBody>
          <a:bodyPr/>
          <a:lstStyle/>
          <a:p>
            <a:endParaRPr lang="en-US"/>
          </a:p>
        </p:txBody>
      </p:sp>
      <p:sp>
        <p:nvSpPr>
          <p:cNvPr id="2" name="Title 1"/>
          <p:cNvSpPr>
            <a:spLocks noGrp="1"/>
          </p:cNvSpPr>
          <p:nvPr>
            <p:ph type="title"/>
          </p:nvPr>
        </p:nvSpPr>
        <p:spPr>
          <a:xfrm>
            <a:off x="4876800" y="205978"/>
            <a:ext cx="3810000" cy="1620000"/>
          </a:xfrm>
        </p:spPr>
        <p:txBody>
          <a:bodyPr anchor="t" anchorCtr="0">
            <a:noAutofit/>
          </a:bodyPr>
          <a:lstStyle>
            <a:lvl1pPr>
              <a:spcBef>
                <a:spcPts val="1200"/>
              </a:spcBef>
              <a:defRPr sz="2400"/>
            </a:lvl1pPr>
          </a:lstStyle>
          <a:p>
            <a:r>
              <a:rPr lang="en-US"/>
              <a:t>Click to edit Master title style</a:t>
            </a:r>
          </a:p>
        </p:txBody>
      </p:sp>
      <p:sp>
        <p:nvSpPr>
          <p:cNvPr id="3" name="Content Placeholder 2"/>
          <p:cNvSpPr>
            <a:spLocks noGrp="1"/>
          </p:cNvSpPr>
          <p:nvPr>
            <p:ph idx="1"/>
          </p:nvPr>
        </p:nvSpPr>
        <p:spPr>
          <a:xfrm>
            <a:off x="4876800" y="1825979"/>
            <a:ext cx="3810000" cy="2768645"/>
          </a:xfrm>
        </p:spPr>
        <p:txBody>
          <a:bodyPr>
            <a:normAutofit/>
          </a:bodyPr>
          <a:lstStyle>
            <a:lvl1pPr marL="0" marR="0" indent="0" algn="l" defTabSz="457189" rtl="0" eaLnBrk="1" fontAlgn="auto" latinLnBrk="0" hangingPunct="1">
              <a:lnSpc>
                <a:spcPct val="110000"/>
              </a:lnSpc>
              <a:spcBef>
                <a:spcPts val="900"/>
              </a:spcBef>
              <a:spcAft>
                <a:spcPts val="0"/>
              </a:spcAft>
              <a:buClrTx/>
              <a:buSzTx/>
              <a:buFont typeface="Arial"/>
              <a:buNone/>
              <a:tabLst/>
              <a:defRPr sz="1600"/>
            </a:lvl1pPr>
            <a:lvl2pPr>
              <a:defRPr sz="1600"/>
            </a:lvl2pPr>
            <a:lvl3pPr>
              <a:defRPr sz="1600"/>
            </a:lvl3pPr>
            <a:lvl4pPr>
              <a:defRPr sz="1600"/>
            </a:lvl4pPr>
            <a:lvl5pPr>
              <a:defRPr sz="1600"/>
            </a:lvl5pPr>
          </a:lstStyle>
          <a:p>
            <a:pPr lvl="0"/>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marL="0" marR="0" lvl="0" indent="0" algn="l" defTabSz="457189" rtl="0" eaLnBrk="1" fontAlgn="auto" latinLnBrk="0" hangingPunct="1">
              <a:lnSpc>
                <a:spcPct val="110000"/>
              </a:lnSpc>
              <a:spcBef>
                <a:spcPct val="20000"/>
              </a:spcBef>
              <a:spcAft>
                <a:spcPts val="0"/>
              </a:spcAft>
              <a:buClrTx/>
              <a:buSzTx/>
              <a:buFont typeface="Arial"/>
              <a:buNone/>
              <a:tabLst/>
              <a:defRPr/>
            </a:pPr>
            <a:r>
              <a:rPr lang="en-US"/>
              <a:t>Click to edit Master text styles</a:t>
            </a:r>
          </a:p>
          <a:p>
            <a:pPr lvl="0"/>
            <a:endParaRPr lang="en-US"/>
          </a:p>
        </p:txBody>
      </p:sp>
      <p:sp>
        <p:nvSpPr>
          <p:cNvPr id="7" name="Slide Number Placeholder 5"/>
          <p:cNvSpPr>
            <a:spLocks noGrp="1"/>
          </p:cNvSpPr>
          <p:nvPr>
            <p:ph type="sldNum" sz="quarter" idx="12"/>
          </p:nvPr>
        </p:nvSpPr>
        <p:spPr>
          <a:xfrm>
            <a:off x="8686801" y="111824"/>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989348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578351" y="0"/>
            <a:ext cx="4565650" cy="5143500"/>
          </a:xfrm>
        </p:spPr>
        <p:txBody>
          <a:bodyPr/>
          <a:lstStyle/>
          <a:p>
            <a:endParaRPr lang="en-US"/>
          </a:p>
        </p:txBody>
      </p:sp>
      <p:sp>
        <p:nvSpPr>
          <p:cNvPr id="2" name="Title 1"/>
          <p:cNvSpPr>
            <a:spLocks noGrp="1"/>
          </p:cNvSpPr>
          <p:nvPr>
            <p:ph type="title"/>
          </p:nvPr>
        </p:nvSpPr>
        <p:spPr>
          <a:xfrm>
            <a:off x="457200" y="205979"/>
            <a:ext cx="3810000" cy="1616471"/>
          </a:xfrm>
        </p:spPr>
        <p:txBody>
          <a:bodyPr anchor="t" anchorCtr="0">
            <a:noAutofit/>
          </a:bodyPr>
          <a:lstStyle>
            <a:lvl1pPr>
              <a:spcBef>
                <a:spcPts val="1200"/>
              </a:spcBef>
              <a:defRPr sz="2400"/>
            </a:lvl1pPr>
          </a:lstStyle>
          <a:p>
            <a:r>
              <a:rPr lang="en-US"/>
              <a:t>Click to edit Master title style</a:t>
            </a:r>
          </a:p>
        </p:txBody>
      </p:sp>
      <p:sp>
        <p:nvSpPr>
          <p:cNvPr id="3" name="Content Placeholder 2"/>
          <p:cNvSpPr>
            <a:spLocks noGrp="1"/>
          </p:cNvSpPr>
          <p:nvPr>
            <p:ph idx="1"/>
          </p:nvPr>
        </p:nvSpPr>
        <p:spPr>
          <a:xfrm>
            <a:off x="457200" y="1822450"/>
            <a:ext cx="3810000" cy="2772173"/>
          </a:xfrm>
        </p:spPr>
        <p:txBody>
          <a:bodyPr>
            <a:normAutofit/>
          </a:bodyPr>
          <a:lstStyle>
            <a:lvl1pPr>
              <a:spcBef>
                <a:spcPts val="900"/>
              </a:spcBef>
              <a:defRPr sz="1600"/>
            </a:lvl1pPr>
            <a:lvl2pPr>
              <a:defRPr sz="1600"/>
            </a:lvl2pPr>
            <a:lvl3pPr>
              <a:defRPr sz="1600"/>
            </a:lvl3pPr>
            <a:lvl4pPr>
              <a:defRPr sz="1600"/>
            </a:lvl4pPr>
            <a:lvl5pPr>
              <a:defRPr sz="1600"/>
            </a:lvl5pPr>
          </a:lstStyle>
          <a:p>
            <a:pPr lvl="0"/>
            <a:r>
              <a:rPr lang="en-US"/>
              <a:t>Click to edit Master text styles</a:t>
            </a:r>
          </a:p>
        </p:txBody>
      </p:sp>
      <p:sp>
        <p:nvSpPr>
          <p:cNvPr id="7" name="Slide Number Placeholder 5"/>
          <p:cNvSpPr>
            <a:spLocks noGrp="1"/>
          </p:cNvSpPr>
          <p:nvPr>
            <p:ph type="sldNum" sz="quarter" idx="12"/>
          </p:nvPr>
        </p:nvSpPr>
        <p:spPr>
          <a:xfrm>
            <a:off x="8686801" y="111824"/>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2297650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2">
            <a:alpha val="4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5" name="Slide Number Placeholder 5"/>
          <p:cNvSpPr>
            <a:spLocks noGrp="1"/>
          </p:cNvSpPr>
          <p:nvPr>
            <p:ph type="sldNum" sz="quarter" idx="12"/>
          </p:nvPr>
        </p:nvSpPr>
        <p:spPr>
          <a:xfrm>
            <a:off x="8686801" y="111824"/>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3190896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5" name="Picture 4" descr="PPT Assets_Overlay-Cov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60"/>
          </a:xfrm>
          <a:prstGeom prst="rect">
            <a:avLst/>
          </a:prstGeom>
        </p:spPr>
      </p:pic>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4" name="Text Placeholder 3"/>
          <p:cNvSpPr>
            <a:spLocks noGrp="1"/>
          </p:cNvSpPr>
          <p:nvPr>
            <p:ph type="body" sz="quarter" idx="13"/>
          </p:nvPr>
        </p:nvSpPr>
        <p:spPr>
          <a:xfrm>
            <a:off x="361950" y="330200"/>
            <a:ext cx="4787900" cy="3238500"/>
          </a:xfrm>
        </p:spPr>
        <p:txBody>
          <a:bodyPr>
            <a:noAutofit/>
          </a:bodyPr>
          <a:lstStyle>
            <a:lvl1pPr>
              <a:defRPr sz="4800" b="0" i="0">
                <a:latin typeface="Montserrat Medium"/>
                <a:cs typeface="Montserrat Medium"/>
              </a:defRPr>
            </a:lvl1pPr>
          </a:lstStyle>
          <a:p>
            <a:pPr lvl="0"/>
            <a:r>
              <a:rPr lang="en-CA" dirty="0"/>
              <a:t>Click to edit Master text styles</a:t>
            </a:r>
          </a:p>
        </p:txBody>
      </p:sp>
    </p:spTree>
    <p:extLst>
      <p:ext uri="{BB962C8B-B14F-4D97-AF65-F5344CB8AC3E}">
        <p14:creationId xmlns:p14="http://schemas.microsoft.com/office/powerpoint/2010/main" val="110695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59"/>
          </a:xfrm>
          <a:prstGeom prst="rect">
            <a:avLst/>
          </a:prstGeom>
        </p:spPr>
      </p:pic>
      <p:sp>
        <p:nvSpPr>
          <p:cNvPr id="3" name="Content Placeholder 2"/>
          <p:cNvSpPr>
            <a:spLocks noGrp="1"/>
          </p:cNvSpPr>
          <p:nvPr>
            <p:ph idx="1" hasCustomPrompt="1"/>
          </p:nvPr>
        </p:nvSpPr>
        <p:spPr>
          <a:xfrm>
            <a:off x="457200" y="1809750"/>
            <a:ext cx="7010400" cy="1917700"/>
          </a:xfrm>
        </p:spPr>
        <p:txBody>
          <a:bodyPr anchor="t" anchorCtr="0">
            <a:normAutofit/>
          </a:bodyPr>
          <a:lstStyle>
            <a:lvl1pPr algn="l">
              <a:defRPr sz="3000" baseline="0">
                <a:solidFill>
                  <a:schemeClr val="bg1"/>
                </a:solidFill>
                <a:latin typeface="Montserrat Medium"/>
                <a:cs typeface="Montserrat Medium"/>
              </a:defRPr>
            </a:lvl1pPr>
            <a:lvl2pPr algn="l">
              <a:defRPr sz="2000"/>
            </a:lvl2pPr>
            <a:lvl3pPr algn="l">
              <a:defRPr sz="2000"/>
            </a:lvl3pPr>
            <a:lvl4pPr algn="l">
              <a:defRPr sz="2000"/>
            </a:lvl4pPr>
            <a:lvl5pPr algn="l">
              <a:defRPr sz="2000"/>
            </a:lvl5pPr>
          </a:lstStyle>
          <a:p>
            <a:pPr lvl="0"/>
            <a:r>
              <a:rPr lang="en-US" dirty="0"/>
              <a:t>To add the background photo, </a:t>
            </a:r>
            <a:br>
              <a:rPr lang="en-US" dirty="0"/>
            </a:br>
            <a:r>
              <a:rPr lang="en-US" dirty="0"/>
              <a:t>right click &gt; Format Background &gt; Picture or Texture &gt; Choose Picture </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
        <p:nvSpPr>
          <p:cNvPr id="6" name="Content Placeholder 2"/>
          <p:cNvSpPr>
            <a:spLocks noGrp="1"/>
          </p:cNvSpPr>
          <p:nvPr>
            <p:ph idx="13"/>
          </p:nvPr>
        </p:nvSpPr>
        <p:spPr>
          <a:xfrm>
            <a:off x="457200" y="1562100"/>
            <a:ext cx="7010400" cy="247650"/>
          </a:xfrm>
        </p:spPr>
        <p:txBody>
          <a:bodyPr anchor="ctr" anchorCtr="0">
            <a:normAutofit/>
          </a:bodyPr>
          <a:lstStyle>
            <a:lvl1pPr algn="l">
              <a:defRPr sz="1400" spc="50" baseline="0">
                <a:solidFill>
                  <a:schemeClr val="bg1"/>
                </a:solidFill>
                <a:latin typeface="Montserrat SemiBold"/>
                <a:cs typeface="Montserrat SemiBold"/>
              </a:defRPr>
            </a:lvl1pPr>
            <a:lvl2pPr algn="l">
              <a:defRPr sz="2000"/>
            </a:lvl2pPr>
            <a:lvl3pPr algn="l">
              <a:defRPr sz="2000"/>
            </a:lvl3pPr>
            <a:lvl4pPr algn="l">
              <a:defRPr sz="2000"/>
            </a:lvl4pPr>
            <a:lvl5pPr algn="l">
              <a:defRPr sz="2000"/>
            </a:lvl5pPr>
          </a:lstStyle>
          <a:p>
            <a:pPr lvl="0"/>
            <a:r>
              <a:rPr lang="en-US" dirty="0"/>
              <a:t>Click to edit Master text styles</a:t>
            </a:r>
          </a:p>
        </p:txBody>
      </p:sp>
    </p:spTree>
    <p:extLst>
      <p:ext uri="{BB962C8B-B14F-4D97-AF65-F5344CB8AC3E}">
        <p14:creationId xmlns:p14="http://schemas.microsoft.com/office/powerpoint/2010/main" val="290757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p:cNvSpPr>
            <a:spLocks noGrp="1"/>
          </p:cNvSpPr>
          <p:nvPr>
            <p:ph type="ctrTitle"/>
          </p:nvPr>
        </p:nvSpPr>
        <p:spPr>
          <a:xfrm>
            <a:off x="616762" y="416162"/>
            <a:ext cx="7910477" cy="3933588"/>
          </a:xfrm>
        </p:spPr>
        <p:txBody>
          <a:bodyPr anchor="ctr" anchorCtr="0"/>
          <a:lstStyle>
            <a:lvl1pPr algn="ctr">
              <a:defRPr/>
            </a:lvl1pPr>
          </a:lstStyle>
          <a:p>
            <a:r>
              <a:rPr lang="en-US" dirty="0"/>
              <a:t>Click to edit Master title style</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FFFFFF"/>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tatem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79" y="-15780"/>
            <a:ext cx="9189559" cy="5175059"/>
          </a:xfrm>
          <a:prstGeom prst="rect">
            <a:avLst/>
          </a:prstGeom>
        </p:spPr>
      </p:pic>
      <p:sp>
        <p:nvSpPr>
          <p:cNvPr id="2" name="Title 1"/>
          <p:cNvSpPr>
            <a:spLocks noGrp="1"/>
          </p:cNvSpPr>
          <p:nvPr>
            <p:ph type="ctrTitle"/>
          </p:nvPr>
        </p:nvSpPr>
        <p:spPr>
          <a:xfrm>
            <a:off x="616762" y="416162"/>
            <a:ext cx="7910477" cy="3933588"/>
          </a:xfrm>
        </p:spPr>
        <p:txBody>
          <a:bodyPr anchor="ctr" anchorCtr="0"/>
          <a:lstStyle>
            <a:lvl1pPr algn="ctr">
              <a:defRPr/>
            </a:lvl1pPr>
          </a:lstStyle>
          <a:p>
            <a:r>
              <a:rPr lang="en-US" dirty="0"/>
              <a:t>Click to edit Master title style</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FFFFFF"/>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2055414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299186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FFFFFF"/>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69906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287734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27772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19930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4565650" cy="5143500"/>
          </a:xfrm>
        </p:spPr>
        <p:txBody>
          <a:bodyPr/>
          <a:lstStyle/>
          <a:p>
            <a:endParaRPr lang="en-US" dirty="0"/>
          </a:p>
        </p:txBody>
      </p:sp>
      <p:sp>
        <p:nvSpPr>
          <p:cNvPr id="2" name="Title 1"/>
          <p:cNvSpPr>
            <a:spLocks noGrp="1"/>
          </p:cNvSpPr>
          <p:nvPr>
            <p:ph type="title"/>
          </p:nvPr>
        </p:nvSpPr>
        <p:spPr>
          <a:xfrm>
            <a:off x="4876800" y="205978"/>
            <a:ext cx="3810000" cy="1620000"/>
          </a:xfrm>
        </p:spPr>
        <p:txBody>
          <a:bodyPr anchor="t" anchorCtr="0">
            <a:noAutofit/>
          </a:bodyPr>
          <a:lstStyle>
            <a:lvl1pPr>
              <a:spcBef>
                <a:spcPts val="1200"/>
              </a:spcBef>
              <a:defRPr sz="2400"/>
            </a:lvl1pPr>
          </a:lstStyle>
          <a:p>
            <a:r>
              <a:rPr lang="en-US" dirty="0"/>
              <a:t>Click to edit Master title style</a:t>
            </a:r>
          </a:p>
        </p:txBody>
      </p:sp>
      <p:sp>
        <p:nvSpPr>
          <p:cNvPr id="3" name="Content Placeholder 2"/>
          <p:cNvSpPr>
            <a:spLocks noGrp="1"/>
          </p:cNvSpPr>
          <p:nvPr>
            <p:ph idx="1"/>
          </p:nvPr>
        </p:nvSpPr>
        <p:spPr>
          <a:xfrm>
            <a:off x="4876800" y="1825978"/>
            <a:ext cx="3810000" cy="2768645"/>
          </a:xfrm>
        </p:spPr>
        <p:txBody>
          <a:bodyPr>
            <a:normAutofit/>
          </a:bodyPr>
          <a:lstStyle>
            <a:lvl1pPr marL="0" marR="0" indent="0" algn="l" defTabSz="457200" rtl="0" eaLnBrk="1" fontAlgn="auto" latinLnBrk="0" hangingPunct="1">
              <a:lnSpc>
                <a:spcPct val="110000"/>
              </a:lnSpc>
              <a:spcBef>
                <a:spcPts val="900"/>
              </a:spcBef>
              <a:spcAft>
                <a:spcPts val="0"/>
              </a:spcAft>
              <a:buClrTx/>
              <a:buSzTx/>
              <a:buFont typeface="Arial"/>
              <a:buNone/>
              <a:tabLst/>
              <a:defRPr sz="1600"/>
            </a:lvl1pPr>
            <a:lvl2pPr>
              <a:defRPr sz="1600"/>
            </a:lvl2pPr>
            <a:lvl3pPr>
              <a:defRPr sz="1600"/>
            </a:lvl3pPr>
            <a:lvl4pPr>
              <a:defRPr sz="1600"/>
            </a:lvl4pPr>
            <a:lvl5pPr>
              <a:defRPr sz="1600"/>
            </a:lvl5pPr>
          </a:lstStyle>
          <a:p>
            <a:pPr lvl="0"/>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marL="0" marR="0" lvl="0" indent="0" algn="l" defTabSz="457200" rtl="0" eaLnBrk="1" fontAlgn="auto" latinLnBrk="0" hangingPunct="1">
              <a:lnSpc>
                <a:spcPct val="110000"/>
              </a:lnSpc>
              <a:spcBef>
                <a:spcPct val="20000"/>
              </a:spcBef>
              <a:spcAft>
                <a:spcPts val="0"/>
              </a:spcAft>
              <a:buClrTx/>
              <a:buSzTx/>
              <a:buFont typeface="Arial"/>
              <a:buNone/>
              <a:tabLst/>
              <a:defRPr/>
            </a:pPr>
            <a:r>
              <a:rPr lang="en-US" dirty="0"/>
              <a:t>Click to edit Master text styles</a:t>
            </a:r>
          </a:p>
          <a:p>
            <a:pPr lvl="0"/>
            <a:endParaRPr lang="en-US" dirty="0"/>
          </a:p>
        </p:txBody>
      </p:sp>
      <p:sp>
        <p:nvSpPr>
          <p:cNvPr id="7" name="Slide Number Placeholder 5"/>
          <p:cNvSpPr>
            <a:spLocks noGrp="1"/>
          </p:cNvSpPr>
          <p:nvPr>
            <p:ph type="sldNum" sz="quarter" idx="12"/>
          </p:nvPr>
        </p:nvSpPr>
        <p:spPr>
          <a:xfrm>
            <a:off x="8686800" y="111823"/>
            <a:ext cx="340855" cy="273844"/>
          </a:xfrm>
          <a:prstGeom prst="rect">
            <a:avLst/>
          </a:prstGeom>
        </p:spPr>
        <p:txBody>
          <a:bodyPr/>
          <a:lstStyle>
            <a:lvl1pPr>
              <a:defRPr sz="800" b="0" i="0">
                <a:solidFill>
                  <a:srgbClr val="1E1E64"/>
                </a:solidFill>
                <a:latin typeface="Montserrat Regular"/>
                <a:cs typeface="Montserrat Regular"/>
              </a:defRPr>
            </a:lvl1pPr>
          </a:lstStyle>
          <a:p>
            <a:fld id="{AF88E988-FB04-AB4E-BE5A-59F242AF7F7A}" type="slidenum">
              <a:rPr lang="en-US" smtClean="0"/>
              <a:pPr/>
              <a:t>‹#›</a:t>
            </a:fld>
            <a:endParaRPr lang="en-US" dirty="0"/>
          </a:p>
        </p:txBody>
      </p:sp>
    </p:spTree>
    <p:extLst>
      <p:ext uri="{BB962C8B-B14F-4D97-AF65-F5344CB8AC3E}">
        <p14:creationId xmlns:p14="http://schemas.microsoft.com/office/powerpoint/2010/main" val="926422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10.xml"/><Relationship Id="rId4"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701427"/>
      </p:ext>
    </p:extLst>
  </p:cSld>
  <p:clrMap bg1="lt1" tx1="dk1" bg2="lt2" tx2="dk2" accent1="accent1" accent2="accent2" accent3="accent3" accent4="accent4" accent5="accent5" accent6="accent6" hlink="hlink" folHlink="folHlink"/>
  <p:sldLayoutIdLst>
    <p:sldLayoutId id="2147493465" r:id="rId1"/>
    <p:sldLayoutId id="2147493464" r:id="rId2"/>
  </p:sldLayoutIdLst>
  <p:hf hdr="0" ftr="0" dt="0"/>
  <p:txStyles>
    <p:titleStyle>
      <a:lvl1pPr algn="l" defTabSz="457200" rtl="0" eaLnBrk="1" latinLnBrk="0" hangingPunct="1">
        <a:spcBef>
          <a:spcPct val="0"/>
        </a:spcBef>
        <a:buNone/>
        <a:defRPr sz="3000" b="0" i="0" kern="1200">
          <a:solidFill>
            <a:srgbClr val="FFFFFF"/>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0693945"/>
      </p:ext>
    </p:extLst>
  </p:cSld>
  <p:clrMap bg1="lt1" tx1="dk1" bg2="lt2" tx2="dk2" accent1="accent1" accent2="accent2" accent3="accent3" accent4="accent4" accent5="accent5" accent6="accent6" hlink="hlink" folHlink="folHlink"/>
  <p:sldLayoutIdLst>
    <p:sldLayoutId id="2147493498" r:id="rId1"/>
    <p:sldLayoutId id="2147493499" r:id="rId2"/>
    <p:sldLayoutId id="2147493500" r:id="rId3"/>
    <p:sldLayoutId id="2147493501" r:id="rId4"/>
  </p:sldLayoutIdLst>
  <p:hf hdr="0" ftr="0" dt="0"/>
  <p:txStyles>
    <p:titleStyle>
      <a:lvl1pPr algn="l" defTabSz="457200" rtl="0" eaLnBrk="1" latinLnBrk="0" hangingPunct="1">
        <a:spcBef>
          <a:spcPct val="0"/>
        </a:spcBef>
        <a:buNone/>
        <a:defRPr sz="3000" b="0" i="0" kern="1200">
          <a:solidFill>
            <a:srgbClr val="FFFFFF"/>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E1E6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Lst>
  <p:hf hdr="0" ftr="0" dt="0"/>
  <p:txStyles>
    <p:titleStyle>
      <a:lvl1pPr algn="l" defTabSz="457200" rtl="0" eaLnBrk="1" latinLnBrk="0" hangingPunct="1">
        <a:spcBef>
          <a:spcPct val="0"/>
        </a:spcBef>
        <a:buNone/>
        <a:defRPr sz="3000" b="0" i="0" kern="1200">
          <a:solidFill>
            <a:schemeClr val="bg1"/>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9941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242431"/>
      </p:ext>
    </p:extLst>
  </p:cSld>
  <p:clrMap bg1="lt1" tx1="dk1" bg2="lt2" tx2="dk2" accent1="accent1" accent2="accent2" accent3="accent3" accent4="accent4" accent5="accent5" accent6="accent6" hlink="hlink" folHlink="folHlink"/>
  <p:sldLayoutIdLst>
    <p:sldLayoutId id="2147493472" r:id="rId1"/>
    <p:sldLayoutId id="2147493473" r:id="rId2"/>
  </p:sldLayoutIdLst>
  <p:hf hdr="0" ftr="0" dt="0"/>
  <p:txStyles>
    <p:titleStyle>
      <a:lvl1pPr algn="l" defTabSz="457200"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BEC8">
            <a:alpha val="4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230072"/>
      </p:ext>
    </p:extLst>
  </p:cSld>
  <p:clrMap bg1="lt1" tx1="dk1" bg2="lt2" tx2="dk2" accent1="accent1" accent2="accent2" accent3="accent3" accent4="accent4" accent5="accent5" accent6="accent6" hlink="hlink" folHlink="folHlink"/>
  <p:sldLayoutIdLst>
    <p:sldLayoutId id="2147493469" r:id="rId1"/>
    <p:sldLayoutId id="2147493468" r:id="rId2"/>
    <p:sldLayoutId id="2147493474" r:id="rId3"/>
  </p:sldLayoutIdLst>
  <p:hf hdr="0" ftr="0" dt="0"/>
  <p:txStyles>
    <p:titleStyle>
      <a:lvl1pPr algn="l" defTabSz="457200"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BEC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8273232"/>
      </p:ext>
    </p:extLst>
  </p:cSld>
  <p:clrMap bg1="lt1" tx1="dk1" bg2="lt2" tx2="dk2" accent1="accent1" accent2="accent2" accent3="accent3" accent4="accent4" accent5="accent5" accent6="accent6" hlink="hlink" folHlink="folHlink"/>
  <p:sldLayoutIdLst>
    <p:sldLayoutId id="2147493462" r:id="rId1"/>
  </p:sldLayoutIdLst>
  <p:hf hdr="0" ftr="0" dt="0"/>
  <p:txStyles>
    <p:titleStyle>
      <a:lvl1pPr algn="l" defTabSz="457200"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BEC8">
            <a:alpha val="4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9598118"/>
      </p:ext>
    </p:extLst>
  </p:cSld>
  <p:clrMap bg1="lt1" tx1="dk1" bg2="lt2" tx2="dk2" accent1="accent1" accent2="accent2" accent3="accent3" accent4="accent4" accent5="accent5" accent6="accent6" hlink="hlink" folHlink="folHlink"/>
  <p:sldLayoutIdLst>
    <p:sldLayoutId id="2147493479" r:id="rId1"/>
    <p:sldLayoutId id="2147493480" r:id="rId2"/>
    <p:sldLayoutId id="2147493481" r:id="rId3"/>
  </p:sldLayoutIdLst>
  <p:hf hdr="0" ftr="0" dt="0"/>
  <p:txStyles>
    <p:titleStyle>
      <a:lvl1pPr algn="l" defTabSz="457200"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841093"/>
      </p:ext>
    </p:extLst>
  </p:cSld>
  <p:clrMap bg1="lt1" tx1="dk1" bg2="lt2" tx2="dk2" accent1="accent1" accent2="accent2" accent3="accent3" accent4="accent4" accent5="accent5" accent6="accent6" hlink="hlink" folHlink="folHlink"/>
  <p:sldLayoutIdLst>
    <p:sldLayoutId id="2147493483" r:id="rId1"/>
    <p:sldLayoutId id="2147493484" r:id="rId2"/>
    <p:sldLayoutId id="2147493485" r:id="rId3"/>
    <p:sldLayoutId id="2147493486" r:id="rId4"/>
    <p:sldLayoutId id="2147493487" r:id="rId5"/>
    <p:sldLayoutId id="2147493488" r:id="rId6"/>
  </p:sldLayoutIdLst>
  <p:hf hdr="0" ftr="0" dt="0"/>
  <p:txStyles>
    <p:titleStyle>
      <a:lvl1pPr algn="l" defTabSz="457200" rtl="0" eaLnBrk="1" latinLnBrk="0" hangingPunct="1">
        <a:spcBef>
          <a:spcPct val="0"/>
        </a:spcBef>
        <a:buNone/>
        <a:defRPr sz="3000" b="0" i="0" kern="1200">
          <a:solidFill>
            <a:srgbClr val="FFFFFF"/>
          </a:solidFill>
          <a:latin typeface="Montserrat Medium"/>
          <a:ea typeface="+mj-ea"/>
          <a:cs typeface="Montserrat Medium"/>
        </a:defRPr>
      </a:lvl1pPr>
    </p:titleStyle>
    <p:body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BEC8">
            <a:alpha val="4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73871"/>
      </p:ext>
    </p:extLst>
  </p:cSld>
  <p:clrMap bg1="lt1" tx1="dk1" bg2="lt2" tx2="dk2" accent1="accent1" accent2="accent2" accent3="accent3" accent4="accent4" accent5="accent5" accent6="accent6" hlink="hlink" folHlink="folHlink"/>
  <p:sldLayoutIdLst>
    <p:sldLayoutId id="2147493490" r:id="rId1"/>
    <p:sldLayoutId id="2147493491" r:id="rId2"/>
    <p:sldLayoutId id="2147493492" r:id="rId3"/>
  </p:sldLayoutIdLst>
  <p:hf hdr="0" ftr="0" dt="0"/>
  <p:txStyles>
    <p:titleStyle>
      <a:lvl1pPr algn="l" defTabSz="457189"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189"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189" indent="0" algn="l" defTabSz="457189"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378" indent="0" algn="l" defTabSz="457189"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566"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754" indent="0" algn="l" defTabSz="457189"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BEC8">
            <a:alpha val="45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17091"/>
      </p:ext>
    </p:extLst>
  </p:cSld>
  <p:clrMap bg1="lt1" tx1="dk1" bg2="lt2" tx2="dk2" accent1="accent1" accent2="accent2" accent3="accent3" accent4="accent4" accent5="accent5" accent6="accent6" hlink="hlink" folHlink="folHlink"/>
  <p:sldLayoutIdLst>
    <p:sldLayoutId id="2147493494" r:id="rId1"/>
    <p:sldLayoutId id="2147493495" r:id="rId2"/>
    <p:sldLayoutId id="2147493496" r:id="rId3"/>
  </p:sldLayoutIdLst>
  <p:hf hdr="0" ftr="0" dt="0"/>
  <p:txStyles>
    <p:titleStyle>
      <a:lvl1pPr algn="l" defTabSz="457189" rtl="0" eaLnBrk="1" latinLnBrk="0" hangingPunct="1">
        <a:spcBef>
          <a:spcPct val="0"/>
        </a:spcBef>
        <a:buNone/>
        <a:defRPr sz="3000" b="0" i="0" kern="1200">
          <a:solidFill>
            <a:srgbClr val="1E1E64"/>
          </a:solidFill>
          <a:latin typeface="Montserrat Medium"/>
          <a:ea typeface="+mj-ea"/>
          <a:cs typeface="Montserrat Medium"/>
        </a:defRPr>
      </a:lvl1pPr>
    </p:titleStyle>
    <p:bodyStyle>
      <a:lvl1pPr marL="0" indent="0" algn="l" defTabSz="457189" rtl="0" eaLnBrk="1" latinLnBrk="0" hangingPunct="1">
        <a:spcBef>
          <a:spcPct val="20000"/>
        </a:spcBef>
        <a:buFont typeface="Arial"/>
        <a:buNone/>
        <a:defRPr sz="2400" b="0" i="0" kern="1200">
          <a:solidFill>
            <a:srgbClr val="1E1E64"/>
          </a:solidFill>
          <a:latin typeface="Montserrat Regular"/>
          <a:ea typeface="+mn-ea"/>
          <a:cs typeface="Montserrat Regular"/>
        </a:defRPr>
      </a:lvl1pPr>
      <a:lvl2pPr marL="457189" indent="0" algn="l" defTabSz="457189" rtl="0" eaLnBrk="1" latinLnBrk="0" hangingPunct="1">
        <a:spcBef>
          <a:spcPct val="20000"/>
        </a:spcBef>
        <a:buFont typeface="Arial"/>
        <a:buNone/>
        <a:defRPr sz="2000" b="0" i="0" kern="1200">
          <a:solidFill>
            <a:srgbClr val="1E1E64"/>
          </a:solidFill>
          <a:latin typeface="Montserrat Regular"/>
          <a:ea typeface="+mn-ea"/>
          <a:cs typeface="Montserrat Regular"/>
        </a:defRPr>
      </a:lvl2pPr>
      <a:lvl3pPr marL="914378" indent="0" algn="l" defTabSz="457189" rtl="0" eaLnBrk="1" latinLnBrk="0" hangingPunct="1">
        <a:spcBef>
          <a:spcPct val="20000"/>
        </a:spcBef>
        <a:buFont typeface="Arial"/>
        <a:buNone/>
        <a:defRPr sz="1800" b="0" i="0" kern="1200">
          <a:solidFill>
            <a:srgbClr val="1E1E64"/>
          </a:solidFill>
          <a:latin typeface="Montserrat Regular"/>
          <a:ea typeface="+mn-ea"/>
          <a:cs typeface="Montserrat Regular"/>
        </a:defRPr>
      </a:lvl3pPr>
      <a:lvl4pPr marL="1371566"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754" indent="0" algn="l" defTabSz="457189" rtl="0" eaLnBrk="1" latinLnBrk="0" hangingPunct="1">
        <a:spcBef>
          <a:spcPct val="20000"/>
        </a:spcBef>
        <a:buFont typeface="Arial"/>
        <a:buNone/>
        <a:defRPr sz="1400" b="0" i="0" kern="1200">
          <a:solidFill>
            <a:srgbClr val="1E1E64"/>
          </a:solidFill>
          <a:latin typeface="Montserrat Regular"/>
          <a:ea typeface="+mn-ea"/>
          <a:cs typeface="Montserra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slideLayout" Target="../slideLayouts/slideLayout3.xml"/><Relationship Id="rId16" Type="http://schemas.openxmlformats.org/officeDocument/2006/relationships/image" Target="../media/image27.png"/><Relationship Id="rId1" Type="http://schemas.openxmlformats.org/officeDocument/2006/relationships/tags" Target="../tags/tag1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emf"/><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emf"/><Relationship Id="rId1" Type="http://schemas.openxmlformats.org/officeDocument/2006/relationships/slideLayout" Target="../slideLayouts/slideLayout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F88E988-FB04-AB4E-BE5A-59F242AF7F7A}" type="slidenum">
              <a:rPr lang="en-US" smtClean="0"/>
              <a:pPr/>
              <a:t>1</a:t>
            </a:fld>
            <a:endParaRPr lang="en-US" dirty="0"/>
          </a:p>
        </p:txBody>
      </p:sp>
      <p:sp>
        <p:nvSpPr>
          <p:cNvPr id="3" name="Text Placeholder 2"/>
          <p:cNvSpPr>
            <a:spLocks noGrp="1"/>
          </p:cNvSpPr>
          <p:nvPr>
            <p:ph type="body" sz="quarter" idx="13"/>
          </p:nvPr>
        </p:nvSpPr>
        <p:spPr/>
        <p:txBody>
          <a:bodyPr/>
          <a:lstStyle/>
          <a:p>
            <a:r>
              <a:rPr lang="en-US" dirty="0"/>
              <a:t>Your Future </a:t>
            </a:r>
            <a:br>
              <a:rPr lang="en-US" dirty="0"/>
            </a:br>
            <a:r>
              <a:rPr lang="en-US" dirty="0"/>
              <a:t>in Medicine</a:t>
            </a:r>
            <a:br>
              <a:rPr lang="en-US" dirty="0"/>
            </a:br>
            <a:r>
              <a:rPr lang="en-US" dirty="0"/>
              <a:t>Starts Here</a:t>
            </a:r>
          </a:p>
        </p:txBody>
      </p:sp>
      <p:pic>
        <p:nvPicPr>
          <p:cNvPr id="4" name="Picture 3" descr="SGU SOM Horizontal Logo WI ORIGINAL Spot K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949" y="3981450"/>
            <a:ext cx="3529873" cy="812800"/>
          </a:xfrm>
          <a:prstGeom prst="rect">
            <a:avLst/>
          </a:prstGeom>
        </p:spPr>
      </p:pic>
    </p:spTree>
    <p:extLst>
      <p:ext uri="{BB962C8B-B14F-4D97-AF65-F5344CB8AC3E}">
        <p14:creationId xmlns:p14="http://schemas.microsoft.com/office/powerpoint/2010/main" val="355117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SGU has locations in Grenada &amp; the UK</a:t>
            </a:r>
          </a:p>
        </p:txBody>
      </p:sp>
      <p:sp>
        <p:nvSpPr>
          <p:cNvPr id="4" name="Slide Number Placeholder 3"/>
          <p:cNvSpPr>
            <a:spLocks noGrp="1"/>
          </p:cNvSpPr>
          <p:nvPr>
            <p:ph type="sldNum" sz="quarter" idx="12"/>
          </p:nvPr>
        </p:nvSpPr>
        <p:spPr/>
        <p:txBody>
          <a:bodyPr/>
          <a:lstStyle/>
          <a:p>
            <a:fld id="{AF88E988-FB04-AB4E-BE5A-59F242AF7F7A}" type="slidenum">
              <a:rPr lang="en-US" smtClean="0"/>
              <a:pPr/>
              <a:t>10</a:t>
            </a:fld>
            <a:endParaRPr lang="en-US" dirty="0"/>
          </a:p>
        </p:txBody>
      </p:sp>
      <p:pic>
        <p:nvPicPr>
          <p:cNvPr id="11" name="Picture 10" descr="PPT Assets_Pathway.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1689100"/>
            <a:ext cx="6350000" cy="1231900"/>
          </a:xfrm>
          <a:prstGeom prst="rect">
            <a:avLst/>
          </a:prstGeom>
        </p:spPr>
      </p:pic>
      <p:pic>
        <p:nvPicPr>
          <p:cNvPr id="12" name="Picture 11" descr="PPT Assets_Arr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1000" y="2006600"/>
            <a:ext cx="139700" cy="152400"/>
          </a:xfrm>
          <a:prstGeom prst="rect">
            <a:avLst/>
          </a:prstGeom>
        </p:spPr>
      </p:pic>
      <p:sp>
        <p:nvSpPr>
          <p:cNvPr id="13" name="TextBox 12"/>
          <p:cNvSpPr txBox="1"/>
          <p:nvPr/>
        </p:nvSpPr>
        <p:spPr>
          <a:xfrm>
            <a:off x="374650" y="1824970"/>
            <a:ext cx="1136650" cy="523220"/>
          </a:xfrm>
          <a:prstGeom prst="rect">
            <a:avLst/>
          </a:prstGeom>
          <a:noFill/>
        </p:spPr>
        <p:txBody>
          <a:bodyPr wrap="square" rtlCol="0">
            <a:spAutoFit/>
          </a:bodyPr>
          <a:lstStyle/>
          <a:p>
            <a:r>
              <a:rPr lang="en-US" sz="1400" dirty="0">
                <a:solidFill>
                  <a:schemeClr val="bg1"/>
                </a:solidFill>
                <a:latin typeface="Montserrat Medium"/>
                <a:cs typeface="Montserrat Medium"/>
              </a:rPr>
              <a:t>MD</a:t>
            </a:r>
            <a:br>
              <a:rPr lang="en-US" sz="1400" dirty="0">
                <a:solidFill>
                  <a:schemeClr val="bg1"/>
                </a:solidFill>
                <a:latin typeface="Montserrat Medium"/>
                <a:cs typeface="Montserrat Medium"/>
              </a:rPr>
            </a:br>
            <a:r>
              <a:rPr lang="en-US" sz="1400" dirty="0">
                <a:solidFill>
                  <a:schemeClr val="bg1"/>
                </a:solidFill>
                <a:latin typeface="Montserrat Medium"/>
                <a:cs typeface="Montserrat Medium"/>
              </a:rPr>
              <a:t>PATHWAY</a:t>
            </a:r>
          </a:p>
        </p:txBody>
      </p:sp>
      <p:sp>
        <p:nvSpPr>
          <p:cNvPr id="14" name="TextBox 13"/>
          <p:cNvSpPr txBox="1"/>
          <p:nvPr/>
        </p:nvSpPr>
        <p:spPr>
          <a:xfrm>
            <a:off x="2406650" y="1320365"/>
            <a:ext cx="1752600" cy="307777"/>
          </a:xfrm>
          <a:prstGeom prst="rect">
            <a:avLst/>
          </a:prstGeom>
          <a:noFill/>
        </p:spPr>
        <p:txBody>
          <a:bodyPr wrap="square" rtlCol="0">
            <a:spAutoFit/>
          </a:bodyPr>
          <a:lstStyle/>
          <a:p>
            <a:pPr algn="ctr"/>
            <a:r>
              <a:rPr lang="en-US" sz="1400" dirty="0">
                <a:solidFill>
                  <a:srgbClr val="00BEC8"/>
                </a:solidFill>
                <a:latin typeface="Montserrat Medium"/>
                <a:cs typeface="Montserrat Medium"/>
              </a:rPr>
              <a:t>BASIC SCIENCES</a:t>
            </a:r>
          </a:p>
        </p:txBody>
      </p:sp>
      <p:sp>
        <p:nvSpPr>
          <p:cNvPr id="15" name="TextBox 14"/>
          <p:cNvSpPr txBox="1"/>
          <p:nvPr/>
        </p:nvSpPr>
        <p:spPr>
          <a:xfrm>
            <a:off x="5943600" y="1320365"/>
            <a:ext cx="2000250" cy="307777"/>
          </a:xfrm>
          <a:prstGeom prst="rect">
            <a:avLst/>
          </a:prstGeom>
          <a:noFill/>
        </p:spPr>
        <p:txBody>
          <a:bodyPr wrap="square" rtlCol="0">
            <a:spAutoFit/>
          </a:bodyPr>
          <a:lstStyle/>
          <a:p>
            <a:pPr algn="ctr"/>
            <a:r>
              <a:rPr lang="en-US" sz="1400" dirty="0">
                <a:solidFill>
                  <a:srgbClr val="FF6400"/>
                </a:solidFill>
                <a:latin typeface="Montserrat Medium"/>
                <a:cs typeface="Montserrat Medium"/>
              </a:rPr>
              <a:t>CLINICAL PROGRAM</a:t>
            </a:r>
          </a:p>
        </p:txBody>
      </p:sp>
      <p:pic>
        <p:nvPicPr>
          <p:cNvPr id="16" name="Picture 15" descr="PPT Assets_Location1.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6850" y="3136900"/>
            <a:ext cx="127000" cy="190500"/>
          </a:xfrm>
          <a:prstGeom prst="rect">
            <a:avLst/>
          </a:prstGeom>
        </p:spPr>
      </p:pic>
      <p:pic>
        <p:nvPicPr>
          <p:cNvPr id="18" name="Picture 17" descr="PPT Assets_Location2.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70500" y="3136900"/>
            <a:ext cx="127000" cy="190500"/>
          </a:xfrm>
          <a:prstGeom prst="rect">
            <a:avLst/>
          </a:prstGeom>
        </p:spPr>
      </p:pic>
      <p:sp>
        <p:nvSpPr>
          <p:cNvPr id="19" name="TextBox 18"/>
          <p:cNvSpPr txBox="1"/>
          <p:nvPr/>
        </p:nvSpPr>
        <p:spPr>
          <a:xfrm>
            <a:off x="1593850" y="3065790"/>
            <a:ext cx="1568450" cy="307777"/>
          </a:xfrm>
          <a:prstGeom prst="rect">
            <a:avLst/>
          </a:prstGeom>
          <a:noFill/>
        </p:spPr>
        <p:txBody>
          <a:bodyPr wrap="square" rtlCol="0">
            <a:spAutoFit/>
          </a:bodyPr>
          <a:lstStyle/>
          <a:p>
            <a:r>
              <a:rPr lang="en-US" sz="1400" dirty="0">
                <a:solidFill>
                  <a:schemeClr val="bg1"/>
                </a:solidFill>
                <a:latin typeface="Montserrat Medium"/>
                <a:cs typeface="Montserrat Medium"/>
              </a:rPr>
              <a:t>Grenada</a:t>
            </a:r>
            <a:r>
              <a:rPr lang="en-US" sz="1400" dirty="0">
                <a:solidFill>
                  <a:schemeClr val="bg1"/>
                </a:solidFill>
                <a:latin typeface="Montserrat SemiBold"/>
                <a:cs typeface="Montserrat SemiBold"/>
              </a:rPr>
              <a:t> </a:t>
            </a:r>
            <a:r>
              <a:rPr lang="en-US" sz="1400" dirty="0">
                <a:solidFill>
                  <a:schemeClr val="bg1"/>
                </a:solidFill>
                <a:latin typeface="Montserrat Light"/>
                <a:cs typeface="Montserrat Light"/>
              </a:rPr>
              <a:t>or</a:t>
            </a:r>
            <a:r>
              <a:rPr lang="en-US" sz="1400" dirty="0">
                <a:solidFill>
                  <a:schemeClr val="bg1"/>
                </a:solidFill>
                <a:latin typeface="Montserrat SemiBold"/>
                <a:cs typeface="Montserrat SemiBold"/>
              </a:rPr>
              <a:t> </a:t>
            </a:r>
            <a:r>
              <a:rPr lang="en-US" sz="1400" dirty="0">
                <a:solidFill>
                  <a:schemeClr val="bg1"/>
                </a:solidFill>
                <a:latin typeface="Montserrat Medium"/>
                <a:cs typeface="Montserrat Medium"/>
              </a:rPr>
              <a:t>UK</a:t>
            </a:r>
          </a:p>
        </p:txBody>
      </p:sp>
      <p:pic>
        <p:nvPicPr>
          <p:cNvPr id="20" name="Picture 19" descr="PPT Assets_Location1.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19500" y="3136900"/>
            <a:ext cx="127000" cy="190500"/>
          </a:xfrm>
          <a:prstGeom prst="rect">
            <a:avLst/>
          </a:prstGeom>
        </p:spPr>
      </p:pic>
      <p:sp>
        <p:nvSpPr>
          <p:cNvPr id="21" name="TextBox 20"/>
          <p:cNvSpPr txBox="1"/>
          <p:nvPr/>
        </p:nvSpPr>
        <p:spPr>
          <a:xfrm>
            <a:off x="3746500" y="3065790"/>
            <a:ext cx="977900" cy="307777"/>
          </a:xfrm>
          <a:prstGeom prst="rect">
            <a:avLst/>
          </a:prstGeom>
          <a:noFill/>
        </p:spPr>
        <p:txBody>
          <a:bodyPr wrap="square" rtlCol="0">
            <a:spAutoFit/>
          </a:bodyPr>
          <a:lstStyle/>
          <a:p>
            <a:r>
              <a:rPr lang="en-US" sz="1400" dirty="0">
                <a:solidFill>
                  <a:schemeClr val="bg1"/>
                </a:solidFill>
                <a:latin typeface="Montserrat Medium"/>
                <a:cs typeface="Montserrat Medium"/>
              </a:rPr>
              <a:t>Grenada</a:t>
            </a:r>
          </a:p>
        </p:txBody>
      </p:sp>
      <p:sp>
        <p:nvSpPr>
          <p:cNvPr id="22" name="TextBox 21"/>
          <p:cNvSpPr txBox="1"/>
          <p:nvPr/>
        </p:nvSpPr>
        <p:spPr>
          <a:xfrm>
            <a:off x="5397500" y="3065790"/>
            <a:ext cx="3244850" cy="523220"/>
          </a:xfrm>
          <a:prstGeom prst="rect">
            <a:avLst/>
          </a:prstGeom>
          <a:noFill/>
        </p:spPr>
        <p:txBody>
          <a:bodyPr wrap="square" rtlCol="0">
            <a:spAutoFit/>
          </a:bodyPr>
          <a:lstStyle/>
          <a:p>
            <a:r>
              <a:rPr lang="en-US" sz="1400" dirty="0">
                <a:solidFill>
                  <a:schemeClr val="bg1"/>
                </a:solidFill>
                <a:latin typeface="Montserrat Medium"/>
                <a:cs typeface="Montserrat Medium"/>
              </a:rPr>
              <a:t>US and/or UK affiliated hospitals </a:t>
            </a:r>
            <a:r>
              <a:rPr lang="en-US" sz="1400" dirty="0">
                <a:solidFill>
                  <a:schemeClr val="bg1"/>
                </a:solidFill>
                <a:latin typeface="Montserrat Light"/>
                <a:cs typeface="Montserrat Light"/>
              </a:rPr>
              <a:t>(possible electives in Canada)</a:t>
            </a:r>
          </a:p>
        </p:txBody>
      </p:sp>
      <p:sp>
        <p:nvSpPr>
          <p:cNvPr id="23" name="TextBox 22"/>
          <p:cNvSpPr txBox="1"/>
          <p:nvPr/>
        </p:nvSpPr>
        <p:spPr>
          <a:xfrm>
            <a:off x="1593850" y="3589010"/>
            <a:ext cx="3740150" cy="738664"/>
          </a:xfrm>
          <a:prstGeom prst="rect">
            <a:avLst/>
          </a:prstGeom>
          <a:noFill/>
        </p:spPr>
        <p:txBody>
          <a:bodyPr wrap="square" rtlCol="0">
            <a:spAutoFit/>
          </a:bodyPr>
          <a:lstStyle/>
          <a:p>
            <a:r>
              <a:rPr lang="en-US" sz="1400" dirty="0">
                <a:solidFill>
                  <a:schemeClr val="bg1"/>
                </a:solidFill>
                <a:latin typeface="Montserrat Light"/>
                <a:cs typeface="Montserrat Light"/>
              </a:rPr>
              <a:t>Optional </a:t>
            </a:r>
            <a:r>
              <a:rPr lang="en-US" sz="1400" dirty="0" err="1">
                <a:solidFill>
                  <a:schemeClr val="bg1"/>
                </a:solidFill>
                <a:latin typeface="Montserrat Light"/>
                <a:cs typeface="Montserrat Light"/>
              </a:rPr>
              <a:t>selectives</a:t>
            </a:r>
            <a:r>
              <a:rPr lang="en-US" sz="1400" dirty="0">
                <a:solidFill>
                  <a:schemeClr val="bg1"/>
                </a:solidFill>
                <a:latin typeface="Montserrat Light"/>
                <a:cs typeface="Montserrat Light"/>
              </a:rPr>
              <a:t> in Kenya, </a:t>
            </a:r>
            <a:br>
              <a:rPr lang="en-US" sz="1400" dirty="0">
                <a:solidFill>
                  <a:schemeClr val="bg1"/>
                </a:solidFill>
                <a:latin typeface="Montserrat Light"/>
                <a:cs typeface="Montserrat Light"/>
              </a:rPr>
            </a:br>
            <a:r>
              <a:rPr lang="en-US" sz="1400" dirty="0">
                <a:solidFill>
                  <a:schemeClr val="bg1"/>
                </a:solidFill>
                <a:latin typeface="Montserrat Light"/>
                <a:cs typeface="Montserrat Light"/>
              </a:rPr>
              <a:t>Czech Republic, Thailand, </a:t>
            </a:r>
            <a:br>
              <a:rPr lang="en-US" sz="1400" dirty="0">
                <a:solidFill>
                  <a:schemeClr val="bg1"/>
                </a:solidFill>
                <a:latin typeface="Montserrat Light"/>
                <a:cs typeface="Montserrat Light"/>
              </a:rPr>
            </a:br>
            <a:r>
              <a:rPr lang="en-US" sz="1400" dirty="0">
                <a:solidFill>
                  <a:schemeClr val="bg1"/>
                </a:solidFill>
                <a:latin typeface="Montserrat Light"/>
                <a:cs typeface="Montserrat Light"/>
              </a:rPr>
              <a:t>Sweden, India, etc.</a:t>
            </a:r>
          </a:p>
        </p:txBody>
      </p:sp>
    </p:spTree>
    <p:extLst>
      <p:ext uri="{BB962C8B-B14F-4D97-AF65-F5344CB8AC3E}">
        <p14:creationId xmlns:p14="http://schemas.microsoft.com/office/powerpoint/2010/main" val="1770929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 Assets_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3" y="11187"/>
            <a:ext cx="9133517" cy="5132313"/>
          </a:xfrm>
          <a:prstGeom prst="rect">
            <a:avLst/>
          </a:prstGeom>
        </p:spPr>
      </p:pic>
      <p:sp>
        <p:nvSpPr>
          <p:cNvPr id="2" name="Title 1"/>
          <p:cNvSpPr>
            <a:spLocks noGrp="1"/>
          </p:cNvSpPr>
          <p:nvPr>
            <p:ph type="ctrTitle"/>
          </p:nvPr>
        </p:nvSpPr>
        <p:spPr>
          <a:xfrm>
            <a:off x="0" y="590109"/>
            <a:ext cx="9144000" cy="1076882"/>
          </a:xfrm>
        </p:spPr>
        <p:txBody>
          <a:bodyPr>
            <a:normAutofit/>
          </a:bodyPr>
          <a:lstStyle/>
          <a:p>
            <a:r>
              <a:rPr lang="en-US" dirty="0"/>
              <a:t>Clinical and ambulatory </a:t>
            </a:r>
            <a:br>
              <a:rPr lang="en-US" dirty="0"/>
            </a:br>
            <a:r>
              <a:rPr lang="en-US" dirty="0"/>
              <a:t>training and support in</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prstClr val="white"/>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white"/>
              </a:solidFill>
              <a:effectLst/>
              <a:uLnTx/>
              <a:uFillTx/>
              <a:latin typeface="Montserrat Regular"/>
              <a:ea typeface="+mn-ea"/>
            </a:endParaRPr>
          </a:p>
        </p:txBody>
      </p:sp>
      <p:grpSp>
        <p:nvGrpSpPr>
          <p:cNvPr id="22" name="Group 21"/>
          <p:cNvGrpSpPr/>
          <p:nvPr/>
        </p:nvGrpSpPr>
        <p:grpSpPr>
          <a:xfrm>
            <a:off x="558369" y="3695930"/>
            <a:ext cx="901700" cy="901700"/>
            <a:chOff x="304800" y="3829050"/>
            <a:chExt cx="901700" cy="90170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829050"/>
              <a:ext cx="901700" cy="901700"/>
            </a:xfrm>
            <a:prstGeom prst="rect">
              <a:avLst/>
            </a:prstGeom>
          </p:spPr>
        </p:pic>
        <p:sp>
          <p:nvSpPr>
            <p:cNvPr id="25" name="TextBox 24"/>
            <p:cNvSpPr txBox="1"/>
            <p:nvPr/>
          </p:nvSpPr>
          <p:spPr>
            <a:xfrm>
              <a:off x="448758" y="4371201"/>
              <a:ext cx="61582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CA</a:t>
              </a:r>
            </a:p>
          </p:txBody>
        </p:sp>
      </p:grpSp>
      <p:grpSp>
        <p:nvGrpSpPr>
          <p:cNvPr id="38" name="Group 37"/>
          <p:cNvGrpSpPr/>
          <p:nvPr/>
        </p:nvGrpSpPr>
        <p:grpSpPr>
          <a:xfrm>
            <a:off x="5776421" y="3695930"/>
            <a:ext cx="895648" cy="901700"/>
            <a:chOff x="1001708" y="3829050"/>
            <a:chExt cx="895648" cy="901700"/>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708" y="3829050"/>
              <a:ext cx="895648" cy="901700"/>
            </a:xfrm>
            <a:prstGeom prst="rect">
              <a:avLst/>
            </a:prstGeom>
          </p:spPr>
        </p:pic>
        <p:sp>
          <p:nvSpPr>
            <p:cNvPr id="26" name="TextBox 25"/>
            <p:cNvSpPr txBox="1"/>
            <p:nvPr/>
          </p:nvSpPr>
          <p:spPr>
            <a:xfrm>
              <a:off x="1250950"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NV</a:t>
              </a:r>
            </a:p>
          </p:txBody>
        </p:sp>
      </p:grpSp>
      <p:grpSp>
        <p:nvGrpSpPr>
          <p:cNvPr id="50" name="Group 49"/>
          <p:cNvGrpSpPr/>
          <p:nvPr/>
        </p:nvGrpSpPr>
        <p:grpSpPr>
          <a:xfrm>
            <a:off x="1907006" y="3695930"/>
            <a:ext cx="895648" cy="901700"/>
            <a:chOff x="2389472" y="3829050"/>
            <a:chExt cx="895648" cy="901700"/>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9472" y="3829050"/>
              <a:ext cx="895648" cy="901700"/>
            </a:xfrm>
            <a:prstGeom prst="rect">
              <a:avLst/>
            </a:prstGeom>
          </p:spPr>
        </p:pic>
        <p:sp>
          <p:nvSpPr>
            <p:cNvPr id="28" name="TextBox 27"/>
            <p:cNvSpPr txBox="1"/>
            <p:nvPr/>
          </p:nvSpPr>
          <p:spPr>
            <a:xfrm>
              <a:off x="2657764"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FL</a:t>
              </a:r>
            </a:p>
          </p:txBody>
        </p:sp>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9191" y="3695930"/>
            <a:ext cx="901700" cy="901700"/>
          </a:xfrm>
          <a:prstGeom prst="rect">
            <a:avLst/>
          </a:prstGeom>
        </p:spPr>
      </p:pic>
      <p:sp>
        <p:nvSpPr>
          <p:cNvPr id="30" name="TextBox 29"/>
          <p:cNvSpPr txBox="1"/>
          <p:nvPr/>
        </p:nvSpPr>
        <p:spPr>
          <a:xfrm>
            <a:off x="2750580" y="424176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IL</a:t>
            </a:r>
          </a:p>
        </p:txBody>
      </p:sp>
      <p:grpSp>
        <p:nvGrpSpPr>
          <p:cNvPr id="41" name="Group 40"/>
          <p:cNvGrpSpPr/>
          <p:nvPr/>
        </p:nvGrpSpPr>
        <p:grpSpPr>
          <a:xfrm>
            <a:off x="4475428" y="3695930"/>
            <a:ext cx="895648" cy="901700"/>
            <a:chOff x="4471118" y="3829050"/>
            <a:chExt cx="895648" cy="901700"/>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1118" y="3829050"/>
              <a:ext cx="895648" cy="901700"/>
            </a:xfrm>
            <a:prstGeom prst="rect">
              <a:avLst/>
            </a:prstGeom>
          </p:spPr>
        </p:pic>
        <p:sp>
          <p:nvSpPr>
            <p:cNvPr id="31" name="TextBox 30"/>
            <p:cNvSpPr txBox="1"/>
            <p:nvPr/>
          </p:nvSpPr>
          <p:spPr>
            <a:xfrm>
              <a:off x="4726132"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MI</a:t>
              </a:r>
            </a:p>
          </p:txBody>
        </p:sp>
      </p:grpSp>
      <p:grpSp>
        <p:nvGrpSpPr>
          <p:cNvPr id="42" name="Group 41"/>
          <p:cNvGrpSpPr/>
          <p:nvPr/>
        </p:nvGrpSpPr>
        <p:grpSpPr>
          <a:xfrm>
            <a:off x="7128676" y="3695930"/>
            <a:ext cx="901700" cy="901700"/>
            <a:chOff x="5161974" y="3829050"/>
            <a:chExt cx="901700" cy="901700"/>
          </a:xfrm>
        </p:grpSpPr>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1974" y="3829050"/>
              <a:ext cx="901700" cy="901700"/>
            </a:xfrm>
            <a:prstGeom prst="rect">
              <a:avLst/>
            </a:prstGeom>
          </p:spPr>
        </p:pic>
        <p:sp>
          <p:nvSpPr>
            <p:cNvPr id="32" name="TextBox 31"/>
            <p:cNvSpPr txBox="1"/>
            <p:nvPr/>
          </p:nvSpPr>
          <p:spPr>
            <a:xfrm>
              <a:off x="5414242"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OH</a:t>
              </a:r>
            </a:p>
          </p:txBody>
        </p:sp>
      </p:grpSp>
      <p:grpSp>
        <p:nvGrpSpPr>
          <p:cNvPr id="43" name="Group 42"/>
          <p:cNvGrpSpPr/>
          <p:nvPr/>
        </p:nvGrpSpPr>
        <p:grpSpPr>
          <a:xfrm>
            <a:off x="1241883" y="3695930"/>
            <a:ext cx="901700" cy="901700"/>
            <a:chOff x="5855856" y="3829050"/>
            <a:chExt cx="901700" cy="901700"/>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55856" y="3829050"/>
              <a:ext cx="901700" cy="901700"/>
            </a:xfrm>
            <a:prstGeom prst="rect">
              <a:avLst/>
            </a:prstGeom>
          </p:spPr>
        </p:pic>
        <p:sp>
          <p:nvSpPr>
            <p:cNvPr id="33" name="TextBox 32"/>
            <p:cNvSpPr txBox="1"/>
            <p:nvPr/>
          </p:nvSpPr>
          <p:spPr>
            <a:xfrm>
              <a:off x="6115050"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CT</a:t>
              </a:r>
            </a:p>
          </p:txBody>
        </p:sp>
      </p:grpSp>
      <p:grpSp>
        <p:nvGrpSpPr>
          <p:cNvPr id="44" name="Group 43"/>
          <p:cNvGrpSpPr/>
          <p:nvPr/>
        </p:nvGrpSpPr>
        <p:grpSpPr>
          <a:xfrm>
            <a:off x="6457638" y="3695930"/>
            <a:ext cx="895648" cy="901700"/>
            <a:chOff x="6552764" y="3829050"/>
            <a:chExt cx="895648" cy="901700"/>
          </a:xfrm>
        </p:grpSpPr>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2764" y="3829050"/>
              <a:ext cx="895648" cy="901700"/>
            </a:xfrm>
            <a:prstGeom prst="rect">
              <a:avLst/>
            </a:prstGeom>
          </p:spPr>
        </p:pic>
        <p:sp>
          <p:nvSpPr>
            <p:cNvPr id="34" name="TextBox 33"/>
            <p:cNvSpPr txBox="1"/>
            <p:nvPr/>
          </p:nvSpPr>
          <p:spPr>
            <a:xfrm>
              <a:off x="6808356"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NY</a:t>
              </a:r>
            </a:p>
          </p:txBody>
        </p:sp>
      </p:grpSp>
      <p:grpSp>
        <p:nvGrpSpPr>
          <p:cNvPr id="45" name="Group 44"/>
          <p:cNvGrpSpPr/>
          <p:nvPr/>
        </p:nvGrpSpPr>
        <p:grpSpPr>
          <a:xfrm>
            <a:off x="5134144" y="3695930"/>
            <a:ext cx="895648" cy="901700"/>
            <a:chOff x="7246646" y="3829050"/>
            <a:chExt cx="895648" cy="901700"/>
          </a:xfrm>
        </p:grpSpPr>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6646" y="3829050"/>
              <a:ext cx="895648" cy="901700"/>
            </a:xfrm>
            <a:prstGeom prst="rect">
              <a:avLst/>
            </a:prstGeom>
          </p:spPr>
        </p:pic>
        <p:sp>
          <p:nvSpPr>
            <p:cNvPr id="35" name="TextBox 34"/>
            <p:cNvSpPr txBox="1"/>
            <p:nvPr/>
          </p:nvSpPr>
          <p:spPr>
            <a:xfrm>
              <a:off x="7495886"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NJ</a:t>
              </a:r>
            </a:p>
          </p:txBody>
        </p:sp>
      </p:grpSp>
      <p:grpSp>
        <p:nvGrpSpPr>
          <p:cNvPr id="46" name="Group 45"/>
          <p:cNvGrpSpPr/>
          <p:nvPr/>
        </p:nvGrpSpPr>
        <p:grpSpPr>
          <a:xfrm>
            <a:off x="3830283" y="3695930"/>
            <a:ext cx="901700" cy="901700"/>
            <a:chOff x="7937500" y="3829050"/>
            <a:chExt cx="901700" cy="901700"/>
          </a:xfrm>
        </p:grpSpPr>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37500" y="3829050"/>
              <a:ext cx="901700" cy="901700"/>
            </a:xfrm>
            <a:prstGeom prst="rect">
              <a:avLst/>
            </a:prstGeom>
          </p:spPr>
        </p:pic>
        <p:sp>
          <p:nvSpPr>
            <p:cNvPr id="36" name="TextBox 35"/>
            <p:cNvSpPr txBox="1"/>
            <p:nvPr/>
          </p:nvSpPr>
          <p:spPr>
            <a:xfrm>
              <a:off x="8153029" y="4371201"/>
              <a:ext cx="5711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MD</a:t>
              </a:r>
            </a:p>
          </p:txBody>
        </p:sp>
      </p:grpSp>
      <p:grpSp>
        <p:nvGrpSpPr>
          <p:cNvPr id="47" name="Group 46"/>
          <p:cNvGrpSpPr/>
          <p:nvPr/>
        </p:nvGrpSpPr>
        <p:grpSpPr>
          <a:xfrm>
            <a:off x="7785100" y="3695930"/>
            <a:ext cx="901700" cy="901700"/>
            <a:chOff x="3080328" y="3829050"/>
            <a:chExt cx="901700" cy="901700"/>
          </a:xfrm>
        </p:grpSpPr>
        <p:pic>
          <p:nvPicPr>
            <p:cNvPr id="48" name="Picture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80328" y="3829050"/>
              <a:ext cx="901700" cy="901700"/>
            </a:xfrm>
            <a:prstGeom prst="rect">
              <a:avLst/>
            </a:prstGeom>
          </p:spPr>
        </p:pic>
        <p:sp>
          <p:nvSpPr>
            <p:cNvPr id="49" name="TextBox 48"/>
            <p:cNvSpPr txBox="1"/>
            <p:nvPr/>
          </p:nvSpPr>
          <p:spPr>
            <a:xfrm>
              <a:off x="3351646" y="4371201"/>
              <a:ext cx="44161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WI</a:t>
              </a:r>
            </a:p>
          </p:txBody>
        </p:sp>
      </p:grpSp>
      <p:grpSp>
        <p:nvGrpSpPr>
          <p:cNvPr id="18" name="Group 17">
            <a:extLst>
              <a:ext uri="{FF2B5EF4-FFF2-40B4-BE49-F238E27FC236}">
                <a16:creationId xmlns:a16="http://schemas.microsoft.com/office/drawing/2014/main" id="{D08FD66A-DD2A-B3F8-05EA-A2F93627C45B}"/>
              </a:ext>
            </a:extLst>
          </p:cNvPr>
          <p:cNvGrpSpPr/>
          <p:nvPr/>
        </p:nvGrpSpPr>
        <p:grpSpPr>
          <a:xfrm>
            <a:off x="3306933" y="2660022"/>
            <a:ext cx="2543769" cy="868735"/>
            <a:chOff x="3306933" y="2651448"/>
            <a:chExt cx="2543769" cy="868735"/>
          </a:xfrm>
        </p:grpSpPr>
        <p:pic>
          <p:nvPicPr>
            <p:cNvPr id="6" name="Picture 5"/>
            <p:cNvPicPr>
              <a:picLocks noChangeAspect="1"/>
            </p:cNvPicPr>
            <p:nvPr/>
          </p:nvPicPr>
          <p:blipFill rotWithShape="1">
            <a:blip r:embed="rId16">
              <a:extLst>
                <a:ext uri="{28A0092B-C50C-407E-A947-70E740481C1C}">
                  <a14:useLocalDpi xmlns:a14="http://schemas.microsoft.com/office/drawing/2010/main" val="0"/>
                </a:ext>
              </a:extLst>
            </a:blip>
            <a:srcRect l="14351" t="17248" r="16102" b="37642"/>
            <a:stretch/>
          </p:blipFill>
          <p:spPr>
            <a:xfrm>
              <a:off x="3306933" y="2836434"/>
              <a:ext cx="627114" cy="406750"/>
            </a:xfrm>
            <a:prstGeom prst="rect">
              <a:avLst/>
            </a:prstGeom>
          </p:spPr>
        </p:pic>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l="29139" r="26494" b="38213"/>
            <a:stretch/>
          </p:blipFill>
          <p:spPr>
            <a:xfrm>
              <a:off x="5414046" y="2692259"/>
              <a:ext cx="400050" cy="553393"/>
            </a:xfrm>
            <a:prstGeom prst="rect">
              <a:avLst/>
            </a:prstGeom>
          </p:spPr>
        </p:pic>
        <p:sp>
          <p:nvSpPr>
            <p:cNvPr id="8" name="TextBox 7"/>
            <p:cNvSpPr txBox="1"/>
            <p:nvPr/>
          </p:nvSpPr>
          <p:spPr>
            <a:xfrm>
              <a:off x="3424023" y="3243184"/>
              <a:ext cx="40005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US</a:t>
              </a:r>
            </a:p>
          </p:txBody>
        </p:sp>
        <p:sp>
          <p:nvSpPr>
            <p:cNvPr id="23" name="TextBox 22"/>
            <p:cNvSpPr txBox="1"/>
            <p:nvPr/>
          </p:nvSpPr>
          <p:spPr>
            <a:xfrm>
              <a:off x="5414046" y="3243184"/>
              <a:ext cx="43665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UK</a:t>
              </a:r>
            </a:p>
          </p:txBody>
        </p:sp>
        <p:pic>
          <p:nvPicPr>
            <p:cNvPr id="51" name="Picture 50"/>
            <p:cNvPicPr>
              <a:picLocks noChangeAspect="1"/>
            </p:cNvPicPr>
            <p:nvPr/>
          </p:nvPicPr>
          <p:blipFill rotWithShape="1">
            <a:blip r:embed="rId18">
              <a:extLst>
                <a:ext uri="{28A0092B-C50C-407E-A947-70E740481C1C}">
                  <a14:useLocalDpi xmlns:a14="http://schemas.microsoft.com/office/drawing/2010/main" val="0"/>
                </a:ext>
              </a:extLst>
            </a:blip>
            <a:srcRect l="11838" t="-2" r="13602" b="33934"/>
            <a:stretch/>
          </p:blipFill>
          <p:spPr>
            <a:xfrm>
              <a:off x="4281209" y="2651448"/>
              <a:ext cx="667793" cy="591736"/>
            </a:xfrm>
            <a:prstGeom prst="rect">
              <a:avLst/>
            </a:prstGeom>
          </p:spPr>
        </p:pic>
        <p:sp>
          <p:nvSpPr>
            <p:cNvPr id="52" name="TextBox 51"/>
            <p:cNvSpPr txBox="1"/>
            <p:nvPr/>
          </p:nvSpPr>
          <p:spPr>
            <a:xfrm>
              <a:off x="4171236" y="3243184"/>
              <a:ext cx="895648"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CANADA</a:t>
              </a:r>
            </a:p>
          </p:txBody>
        </p:sp>
      </p:grpSp>
      <p:sp>
        <p:nvSpPr>
          <p:cNvPr id="16" name="TextBox 15">
            <a:extLst>
              <a:ext uri="{FF2B5EF4-FFF2-40B4-BE49-F238E27FC236}">
                <a16:creationId xmlns:a16="http://schemas.microsoft.com/office/drawing/2014/main" id="{84AF2EA0-8B2C-451C-8C60-979A0A36D7EA}"/>
              </a:ext>
            </a:extLst>
          </p:cNvPr>
          <p:cNvSpPr txBox="1"/>
          <p:nvPr/>
        </p:nvSpPr>
        <p:spPr>
          <a:xfrm>
            <a:off x="616763" y="1532063"/>
            <a:ext cx="7910476"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EC8"/>
                </a:solidFill>
                <a:effectLst/>
                <a:uLnTx/>
                <a:uFillTx/>
                <a:latin typeface="Montserrat Medium"/>
                <a:ea typeface="+mn-ea"/>
                <a:cs typeface="+mn-cs"/>
              </a:rPr>
              <a:t>75+ hospitals and health systems </a:t>
            </a:r>
            <a:endParaRPr kumimoji="0" lang="en-US" sz="1800" b="0" i="0" u="none" strike="noStrike" kern="1200" cap="none" spc="0" normalizeH="0" baseline="0" noProof="0" dirty="0">
              <a:ln>
                <a:noFill/>
              </a:ln>
              <a:solidFill>
                <a:srgbClr val="1E1E64"/>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16FDF180-B0F7-4B57-A7B9-EED43AE3F815}"/>
              </a:ext>
            </a:extLst>
          </p:cNvPr>
          <p:cNvSpPr txBox="1"/>
          <p:nvPr/>
        </p:nvSpPr>
        <p:spPr>
          <a:xfrm>
            <a:off x="616761" y="1941686"/>
            <a:ext cx="7910477" cy="5533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BEC8"/>
                </a:solidFill>
                <a:effectLst/>
                <a:uLnTx/>
                <a:uFillTx/>
                <a:latin typeface="Montserrat Medium"/>
                <a:ea typeface="+mn-ea"/>
                <a:cs typeface="+mn-cs"/>
              </a:rPr>
              <a:t>in 3 countries</a:t>
            </a:r>
            <a:r>
              <a:rPr kumimoji="0" lang="en-US" sz="3000" b="0" i="0" u="none" strike="noStrike" kern="1200" cap="none" spc="0" normalizeH="0" baseline="30000" noProof="0" dirty="0">
                <a:ln>
                  <a:noFill/>
                </a:ln>
                <a:solidFill>
                  <a:srgbClr val="00BEC8"/>
                </a:solidFill>
                <a:effectLst/>
                <a:uLnTx/>
                <a:uFillTx/>
                <a:latin typeface="Montserrat Medium"/>
                <a:ea typeface="+mn-ea"/>
                <a:cs typeface="+mn-cs"/>
              </a:rPr>
              <a:t>*</a:t>
            </a:r>
            <a:endParaRPr kumimoji="0" lang="en-US" sz="1800" b="0" i="0" u="none" strike="noStrike" kern="1200" cap="none" spc="0" normalizeH="0" baseline="30000" noProof="0" dirty="0">
              <a:ln>
                <a:noFill/>
              </a:ln>
              <a:solidFill>
                <a:srgbClr val="1E1E64"/>
              </a:solidFill>
              <a:effectLst/>
              <a:uLnTx/>
              <a:uFillTx/>
              <a:latin typeface="Calibri"/>
              <a:ea typeface="+mn-ea"/>
              <a:cs typeface="+mn-cs"/>
            </a:endParaRPr>
          </a:p>
        </p:txBody>
      </p:sp>
      <p:grpSp>
        <p:nvGrpSpPr>
          <p:cNvPr id="37" name="Group 36">
            <a:extLst>
              <a:ext uri="{FF2B5EF4-FFF2-40B4-BE49-F238E27FC236}">
                <a16:creationId xmlns:a16="http://schemas.microsoft.com/office/drawing/2014/main" id="{8FF4390A-EBF1-767F-9800-F096DA798B45}"/>
              </a:ext>
            </a:extLst>
          </p:cNvPr>
          <p:cNvGrpSpPr/>
          <p:nvPr/>
        </p:nvGrpSpPr>
        <p:grpSpPr>
          <a:xfrm>
            <a:off x="3342325" y="3925166"/>
            <a:ext cx="571110" cy="586486"/>
            <a:chOff x="3306933" y="3722801"/>
            <a:chExt cx="571110" cy="586486"/>
          </a:xfrm>
        </p:grpSpPr>
        <p:sp>
          <p:nvSpPr>
            <p:cNvPr id="55" name="TextBox 54">
              <a:extLst>
                <a:ext uri="{FF2B5EF4-FFF2-40B4-BE49-F238E27FC236}">
                  <a16:creationId xmlns:a16="http://schemas.microsoft.com/office/drawing/2014/main" id="{F815E4ED-3E25-47CE-A265-6DC760BE4A29}"/>
                </a:ext>
              </a:extLst>
            </p:cNvPr>
            <p:cNvSpPr txBox="1"/>
            <p:nvPr/>
          </p:nvSpPr>
          <p:spPr>
            <a:xfrm>
              <a:off x="3306933" y="4032288"/>
              <a:ext cx="57111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Medium"/>
                  <a:ea typeface="+mn-ea"/>
                  <a:cs typeface="Montserrat Medium"/>
                </a:rPr>
                <a:t>LA</a:t>
              </a:r>
            </a:p>
          </p:txBody>
        </p:sp>
        <p:pic>
          <p:nvPicPr>
            <p:cNvPr id="24" name="Picture 23">
              <a:extLst>
                <a:ext uri="{FF2B5EF4-FFF2-40B4-BE49-F238E27FC236}">
                  <a16:creationId xmlns:a16="http://schemas.microsoft.com/office/drawing/2014/main" id="{1E29454D-672F-E042-9484-1F1F18866539}"/>
                </a:ext>
              </a:extLst>
            </p:cNvPr>
            <p:cNvPicPr>
              <a:picLocks noChangeAspect="1"/>
            </p:cNvPicPr>
            <p:nvPr/>
          </p:nvPicPr>
          <p:blipFill>
            <a:blip r:embed="rId19"/>
            <a:stretch>
              <a:fillRect/>
            </a:stretch>
          </p:blipFill>
          <p:spPr>
            <a:xfrm>
              <a:off x="3439095" y="3722801"/>
              <a:ext cx="308563" cy="276999"/>
            </a:xfrm>
            <a:prstGeom prst="rect">
              <a:avLst/>
            </a:prstGeom>
          </p:spPr>
        </p:pic>
      </p:grpSp>
      <p:sp>
        <p:nvSpPr>
          <p:cNvPr id="29" name="Rectangle 28">
            <a:extLst>
              <a:ext uri="{FF2B5EF4-FFF2-40B4-BE49-F238E27FC236}">
                <a16:creationId xmlns:a16="http://schemas.microsoft.com/office/drawing/2014/main" id="{20A33B0E-92B9-45CF-3BA9-976DE01CF0A9}"/>
              </a:ext>
            </a:extLst>
          </p:cNvPr>
          <p:cNvSpPr/>
          <p:nvPr/>
        </p:nvSpPr>
        <p:spPr>
          <a:xfrm>
            <a:off x="3565450" y="4754252"/>
            <a:ext cx="1782541" cy="378061"/>
          </a:xfrm>
          <a:prstGeom prst="rect">
            <a:avLst/>
          </a:prstGeom>
          <a:solidFill>
            <a:srgbClr val="1E1E6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7875966E-505A-F528-3572-3154586C5555}"/>
              </a:ext>
            </a:extLst>
          </p:cNvPr>
          <p:cNvSpPr txBox="1"/>
          <p:nvPr>
            <p:custDataLst>
              <p:tags r:id="rId1"/>
            </p:custDataLst>
          </p:nvPr>
        </p:nvSpPr>
        <p:spPr>
          <a:xfrm>
            <a:off x="3700261" y="4756906"/>
            <a:ext cx="1479550" cy="261610"/>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100" baseline="30000" dirty="0">
                <a:solidFill>
                  <a:schemeClr val="bg1"/>
                </a:solidFill>
                <a:latin typeface="Montserrat" pitchFamily="2" charset="77"/>
              </a:rPr>
              <a:t>*</a:t>
            </a:r>
            <a:r>
              <a:rPr lang="en-US" sz="1100" dirty="0">
                <a:solidFill>
                  <a:schemeClr val="bg1"/>
                </a:solidFill>
                <a:latin typeface="Montserrat" pitchFamily="2" charset="77"/>
              </a:rPr>
              <a:t>s</a:t>
            </a:r>
            <a:r>
              <a:rPr kumimoji="0" lang="en-US" sz="1100" b="0" i="0" u="none" strike="noStrike" kern="1200" cap="none" spc="0" normalizeH="0" baseline="0" noProof="0" dirty="0" err="1">
                <a:ln>
                  <a:noFill/>
                </a:ln>
                <a:solidFill>
                  <a:schemeClr val="bg1"/>
                </a:solidFill>
                <a:effectLst/>
                <a:uLnTx/>
                <a:uFillTx/>
                <a:latin typeface="Montserrat" pitchFamily="2" charset="77"/>
                <a:ea typeface="+mn-ea"/>
                <a:cs typeface="+mn-cs"/>
              </a:rPr>
              <a:t>gu.edu</a:t>
            </a:r>
            <a:r>
              <a:rPr kumimoji="0" lang="en-US" sz="1100" b="0" i="0" u="none" strike="noStrike" kern="1200" cap="none" spc="0" normalizeH="0" baseline="0" noProof="0" dirty="0">
                <a:ln>
                  <a:noFill/>
                </a:ln>
                <a:solidFill>
                  <a:schemeClr val="bg1"/>
                </a:solidFill>
                <a:effectLst/>
                <a:uLnTx/>
                <a:uFillTx/>
                <a:latin typeface="Montserrat" pitchFamily="2" charset="77"/>
                <a:ea typeface="+mn-ea"/>
                <a:cs typeface="+mn-cs"/>
              </a:rPr>
              <a:t>/hospitals</a:t>
            </a:r>
          </a:p>
        </p:txBody>
      </p:sp>
    </p:spTree>
    <p:extLst>
      <p:ext uri="{BB962C8B-B14F-4D97-AF65-F5344CB8AC3E}">
        <p14:creationId xmlns:p14="http://schemas.microsoft.com/office/powerpoint/2010/main" val="378968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471354"/>
          </a:xfrm>
        </p:spPr>
        <p:txBody>
          <a:bodyPr>
            <a:normAutofit/>
          </a:bodyPr>
          <a:lstStyle/>
          <a:p>
            <a:pPr algn="ctr"/>
            <a:r>
              <a:rPr lang="en-US" sz="2000" dirty="0"/>
              <a:t>Elective Rotations in Canada</a:t>
            </a:r>
          </a:p>
        </p:txBody>
      </p:sp>
      <p:sp>
        <p:nvSpPr>
          <p:cNvPr id="4" name="Slide Number Placeholder 3"/>
          <p:cNvSpPr>
            <a:spLocks noGrp="1"/>
          </p:cNvSpPr>
          <p:nvPr>
            <p:ph type="sldNum" sz="quarter" idx="12"/>
          </p:nvPr>
        </p:nvSpPr>
        <p:spPr/>
        <p:txBody>
          <a:bodyPr/>
          <a:lstStyle/>
          <a:p>
            <a:fld id="{AF88E988-FB04-AB4E-BE5A-59F242AF7F7A}" type="slidenum">
              <a:rPr lang="en-US" smtClean="0"/>
              <a:pPr/>
              <a:t>12</a:t>
            </a:fld>
            <a:endParaRPr lang="en-US" dirty="0"/>
          </a:p>
        </p:txBody>
      </p:sp>
      <p:sp>
        <p:nvSpPr>
          <p:cNvPr id="7" name="TextBox 6"/>
          <p:cNvSpPr txBox="1"/>
          <p:nvPr/>
        </p:nvSpPr>
        <p:spPr>
          <a:xfrm>
            <a:off x="279400" y="796702"/>
            <a:ext cx="937681" cy="707886"/>
          </a:xfrm>
          <a:prstGeom prst="rect">
            <a:avLst/>
          </a:prstGeom>
          <a:noFill/>
        </p:spPr>
        <p:txBody>
          <a:bodyPr wrap="none" rtlCol="0">
            <a:spAutoFit/>
          </a:bodyPr>
          <a:lstStyle/>
          <a:p>
            <a:r>
              <a:rPr lang="en-US" sz="4000" dirty="0">
                <a:solidFill>
                  <a:srgbClr val="FF6400"/>
                </a:solidFill>
                <a:latin typeface="Montserrat ExtraBold"/>
                <a:cs typeface="Montserrat ExtraBold"/>
              </a:rPr>
              <a:t>121</a:t>
            </a:r>
          </a:p>
        </p:txBody>
      </p:sp>
      <p:sp>
        <p:nvSpPr>
          <p:cNvPr id="8" name="TextBox 7"/>
          <p:cNvSpPr txBox="1"/>
          <p:nvPr/>
        </p:nvSpPr>
        <p:spPr>
          <a:xfrm>
            <a:off x="279400" y="1364079"/>
            <a:ext cx="1906754" cy="338554"/>
          </a:xfrm>
          <a:prstGeom prst="rect">
            <a:avLst/>
          </a:prstGeom>
          <a:noFill/>
        </p:spPr>
        <p:txBody>
          <a:bodyPr wrap="none" rtlCol="0">
            <a:spAutoFit/>
          </a:bodyPr>
          <a:lstStyle/>
          <a:p>
            <a:r>
              <a:rPr lang="en-US" sz="1600" dirty="0">
                <a:latin typeface="Montserrat Medium"/>
                <a:cs typeface="Montserrat Medium"/>
              </a:rPr>
              <a:t>British Columbia</a:t>
            </a:r>
          </a:p>
        </p:txBody>
      </p:sp>
      <p:sp>
        <p:nvSpPr>
          <p:cNvPr id="9" name="TextBox 8"/>
          <p:cNvSpPr txBox="1"/>
          <p:nvPr/>
        </p:nvSpPr>
        <p:spPr>
          <a:xfrm>
            <a:off x="279400" y="1677232"/>
            <a:ext cx="2239547" cy="438582"/>
          </a:xfrm>
          <a:prstGeom prst="rect">
            <a:avLst/>
          </a:prstGeom>
          <a:noFill/>
        </p:spPr>
        <p:txBody>
          <a:bodyPr wrap="none" rtlCol="0">
            <a:spAutoFit/>
          </a:bodyPr>
          <a:lstStyle/>
          <a:p>
            <a:pPr>
              <a:spcAft>
                <a:spcPts val="300"/>
              </a:spcAft>
            </a:pPr>
            <a:r>
              <a:rPr lang="en-US" sz="1000" dirty="0">
                <a:latin typeface="Montserrat Regular"/>
                <a:cs typeface="Montserrat Regular"/>
              </a:rPr>
              <a:t>Vancouver General Hospital (</a:t>
            </a:r>
            <a:r>
              <a:rPr lang="en-US" sz="1000" dirty="0">
                <a:latin typeface="Montserrat Medium"/>
                <a:cs typeface="Montserrat Medium"/>
              </a:rPr>
              <a:t>119</a:t>
            </a:r>
            <a:r>
              <a:rPr lang="en-US" sz="1000" dirty="0">
                <a:latin typeface="Montserrat Regular"/>
                <a:cs typeface="Montserrat Regular"/>
              </a:rPr>
              <a:t>)</a:t>
            </a:r>
          </a:p>
          <a:p>
            <a:pPr>
              <a:spcAft>
                <a:spcPts val="300"/>
              </a:spcAft>
            </a:pPr>
            <a:r>
              <a:rPr lang="en-US" sz="1000" dirty="0">
                <a:latin typeface="Montserrat Regular"/>
                <a:cs typeface="Montserrat Regular"/>
              </a:rPr>
              <a:t>University of British Columbia (</a:t>
            </a:r>
            <a:r>
              <a:rPr lang="en-US" sz="1000" dirty="0">
                <a:latin typeface="Montserrat Medium"/>
                <a:cs typeface="Montserrat Medium"/>
              </a:rPr>
              <a:t>2</a:t>
            </a:r>
            <a:r>
              <a:rPr lang="en-US" sz="1000" dirty="0">
                <a:latin typeface="Montserrat Regular"/>
                <a:cs typeface="Montserrat Regular"/>
              </a:rPr>
              <a:t>)</a:t>
            </a:r>
          </a:p>
        </p:txBody>
      </p:sp>
      <p:sp>
        <p:nvSpPr>
          <p:cNvPr id="13" name="TextBox 12"/>
          <p:cNvSpPr txBox="1"/>
          <p:nvPr/>
        </p:nvSpPr>
        <p:spPr>
          <a:xfrm>
            <a:off x="279400" y="2311402"/>
            <a:ext cx="410365" cy="707886"/>
          </a:xfrm>
          <a:prstGeom prst="rect">
            <a:avLst/>
          </a:prstGeom>
          <a:noFill/>
        </p:spPr>
        <p:txBody>
          <a:bodyPr wrap="none" rtlCol="0">
            <a:spAutoFit/>
          </a:bodyPr>
          <a:lstStyle/>
          <a:p>
            <a:r>
              <a:rPr lang="en-US" sz="4000" dirty="0">
                <a:solidFill>
                  <a:srgbClr val="FF6400"/>
                </a:solidFill>
                <a:latin typeface="Montserrat ExtraBold"/>
                <a:cs typeface="Montserrat ExtraBold"/>
              </a:rPr>
              <a:t>1</a:t>
            </a:r>
          </a:p>
        </p:txBody>
      </p:sp>
      <p:sp>
        <p:nvSpPr>
          <p:cNvPr id="14" name="TextBox 13"/>
          <p:cNvSpPr txBox="1"/>
          <p:nvPr/>
        </p:nvSpPr>
        <p:spPr>
          <a:xfrm>
            <a:off x="279400" y="2878779"/>
            <a:ext cx="1682293" cy="338554"/>
          </a:xfrm>
          <a:prstGeom prst="rect">
            <a:avLst/>
          </a:prstGeom>
          <a:noFill/>
        </p:spPr>
        <p:txBody>
          <a:bodyPr wrap="none" rtlCol="0">
            <a:spAutoFit/>
          </a:bodyPr>
          <a:lstStyle/>
          <a:p>
            <a:r>
              <a:rPr lang="en-US" sz="1600" dirty="0">
                <a:latin typeface="Montserrat Medium"/>
                <a:cs typeface="Montserrat Medium"/>
              </a:rPr>
              <a:t>Saskatchewan</a:t>
            </a:r>
          </a:p>
        </p:txBody>
      </p:sp>
      <p:sp>
        <p:nvSpPr>
          <p:cNvPr id="15" name="TextBox 14"/>
          <p:cNvSpPr txBox="1"/>
          <p:nvPr/>
        </p:nvSpPr>
        <p:spPr>
          <a:xfrm>
            <a:off x="279400" y="3191932"/>
            <a:ext cx="2070664" cy="246221"/>
          </a:xfrm>
          <a:prstGeom prst="rect">
            <a:avLst/>
          </a:prstGeom>
          <a:noFill/>
        </p:spPr>
        <p:txBody>
          <a:bodyPr wrap="none" rtlCol="0">
            <a:spAutoFit/>
          </a:bodyPr>
          <a:lstStyle/>
          <a:p>
            <a:r>
              <a:rPr lang="en-US" sz="1000" dirty="0">
                <a:latin typeface="Montserrat Regular"/>
                <a:cs typeface="Montserrat Regular"/>
              </a:rPr>
              <a:t>University of Saskatchewan (</a:t>
            </a:r>
            <a:r>
              <a:rPr lang="en-US" sz="1000" dirty="0">
                <a:latin typeface="Montserrat Medium"/>
                <a:cs typeface="Montserrat Medium"/>
              </a:rPr>
              <a:t>1</a:t>
            </a:r>
            <a:r>
              <a:rPr lang="en-US" sz="1000" dirty="0">
                <a:latin typeface="Montserrat Regular"/>
                <a:cs typeface="Montserrat Regular"/>
              </a:rPr>
              <a:t>)</a:t>
            </a:r>
          </a:p>
        </p:txBody>
      </p:sp>
      <p:sp>
        <p:nvSpPr>
          <p:cNvPr id="16" name="TextBox 15"/>
          <p:cNvSpPr txBox="1"/>
          <p:nvPr/>
        </p:nvSpPr>
        <p:spPr>
          <a:xfrm>
            <a:off x="279400" y="3676752"/>
            <a:ext cx="821241" cy="707886"/>
          </a:xfrm>
          <a:prstGeom prst="rect">
            <a:avLst/>
          </a:prstGeom>
          <a:noFill/>
        </p:spPr>
        <p:txBody>
          <a:bodyPr wrap="none" rtlCol="0">
            <a:spAutoFit/>
          </a:bodyPr>
          <a:lstStyle/>
          <a:p>
            <a:r>
              <a:rPr lang="en-US" sz="4000" dirty="0">
                <a:solidFill>
                  <a:srgbClr val="FF6400"/>
                </a:solidFill>
                <a:latin typeface="Montserrat ExtraBold"/>
                <a:cs typeface="Montserrat ExtraBold"/>
              </a:rPr>
              <a:t>26</a:t>
            </a:r>
          </a:p>
        </p:txBody>
      </p:sp>
      <p:sp>
        <p:nvSpPr>
          <p:cNvPr id="17" name="TextBox 16"/>
          <p:cNvSpPr txBox="1"/>
          <p:nvPr/>
        </p:nvSpPr>
        <p:spPr>
          <a:xfrm>
            <a:off x="279400" y="4244129"/>
            <a:ext cx="1169743" cy="338554"/>
          </a:xfrm>
          <a:prstGeom prst="rect">
            <a:avLst/>
          </a:prstGeom>
          <a:noFill/>
        </p:spPr>
        <p:txBody>
          <a:bodyPr wrap="none" rtlCol="0">
            <a:spAutoFit/>
          </a:bodyPr>
          <a:lstStyle/>
          <a:p>
            <a:r>
              <a:rPr lang="en-US" sz="1600" dirty="0">
                <a:latin typeface="Montserrat Medium"/>
                <a:cs typeface="Montserrat Medium"/>
              </a:rPr>
              <a:t>Manitoba</a:t>
            </a:r>
          </a:p>
        </p:txBody>
      </p:sp>
      <p:sp>
        <p:nvSpPr>
          <p:cNvPr id="18" name="TextBox 17"/>
          <p:cNvSpPr txBox="1"/>
          <p:nvPr/>
        </p:nvSpPr>
        <p:spPr>
          <a:xfrm>
            <a:off x="279400" y="4557282"/>
            <a:ext cx="1901261" cy="246221"/>
          </a:xfrm>
          <a:prstGeom prst="rect">
            <a:avLst/>
          </a:prstGeom>
          <a:noFill/>
        </p:spPr>
        <p:txBody>
          <a:bodyPr wrap="none" rtlCol="0">
            <a:spAutoFit/>
          </a:bodyPr>
          <a:lstStyle/>
          <a:p>
            <a:r>
              <a:rPr lang="en-US" sz="1000" dirty="0">
                <a:latin typeface="Montserrat Regular"/>
                <a:cs typeface="Montserrat Regular"/>
              </a:rPr>
              <a:t>University of Manitoba (</a:t>
            </a:r>
            <a:r>
              <a:rPr lang="en-US" sz="1000" dirty="0">
                <a:latin typeface="Montserrat Medium"/>
                <a:cs typeface="Montserrat Medium"/>
              </a:rPr>
              <a:t>26</a:t>
            </a:r>
            <a:r>
              <a:rPr lang="en-US" sz="1000" dirty="0">
                <a:latin typeface="Montserrat Regular"/>
                <a:cs typeface="Montserrat Regular"/>
              </a:rPr>
              <a:t>)</a:t>
            </a:r>
          </a:p>
        </p:txBody>
      </p:sp>
      <p:sp>
        <p:nvSpPr>
          <p:cNvPr id="19" name="TextBox 18"/>
          <p:cNvSpPr txBox="1"/>
          <p:nvPr/>
        </p:nvSpPr>
        <p:spPr>
          <a:xfrm>
            <a:off x="5359400" y="796702"/>
            <a:ext cx="731991" cy="707886"/>
          </a:xfrm>
          <a:prstGeom prst="rect">
            <a:avLst/>
          </a:prstGeom>
          <a:noFill/>
        </p:spPr>
        <p:txBody>
          <a:bodyPr wrap="none" rtlCol="0">
            <a:spAutoFit/>
          </a:bodyPr>
          <a:lstStyle/>
          <a:p>
            <a:r>
              <a:rPr lang="en-US" sz="4000" dirty="0">
                <a:solidFill>
                  <a:srgbClr val="FF6400"/>
                </a:solidFill>
                <a:latin typeface="Montserrat ExtraBold"/>
                <a:cs typeface="Montserrat ExtraBold"/>
              </a:rPr>
              <a:t>19</a:t>
            </a:r>
          </a:p>
        </p:txBody>
      </p:sp>
      <p:sp>
        <p:nvSpPr>
          <p:cNvPr id="20" name="TextBox 19"/>
          <p:cNvSpPr txBox="1"/>
          <p:nvPr/>
        </p:nvSpPr>
        <p:spPr>
          <a:xfrm>
            <a:off x="5359400" y="1364079"/>
            <a:ext cx="985084" cy="338554"/>
          </a:xfrm>
          <a:prstGeom prst="rect">
            <a:avLst/>
          </a:prstGeom>
          <a:noFill/>
        </p:spPr>
        <p:txBody>
          <a:bodyPr wrap="none" rtlCol="0">
            <a:spAutoFit/>
          </a:bodyPr>
          <a:lstStyle/>
          <a:p>
            <a:r>
              <a:rPr lang="en-US" sz="1600" dirty="0">
                <a:latin typeface="Montserrat Medium"/>
                <a:cs typeface="Montserrat Medium"/>
              </a:rPr>
              <a:t>Quebec</a:t>
            </a:r>
          </a:p>
        </p:txBody>
      </p:sp>
      <p:sp>
        <p:nvSpPr>
          <p:cNvPr id="21" name="TextBox 20"/>
          <p:cNvSpPr txBox="1"/>
          <p:nvPr/>
        </p:nvSpPr>
        <p:spPr>
          <a:xfrm>
            <a:off x="5359400" y="1677232"/>
            <a:ext cx="1479892" cy="246221"/>
          </a:xfrm>
          <a:prstGeom prst="rect">
            <a:avLst/>
          </a:prstGeom>
          <a:noFill/>
        </p:spPr>
        <p:txBody>
          <a:bodyPr wrap="none" rtlCol="0">
            <a:spAutoFit/>
          </a:bodyPr>
          <a:lstStyle/>
          <a:p>
            <a:r>
              <a:rPr lang="en-US" sz="1000" dirty="0">
                <a:latin typeface="Montserrat Regular"/>
                <a:cs typeface="Montserrat Regular"/>
              </a:rPr>
              <a:t>McGill University (</a:t>
            </a:r>
            <a:r>
              <a:rPr lang="en-US" sz="1000" dirty="0">
                <a:latin typeface="Montserrat Medium"/>
                <a:cs typeface="Montserrat Medium"/>
              </a:rPr>
              <a:t>19</a:t>
            </a:r>
            <a:r>
              <a:rPr lang="en-US" sz="1000" dirty="0">
                <a:latin typeface="Montserrat Regular"/>
                <a:cs typeface="Montserrat Regular"/>
              </a:rPr>
              <a:t>)</a:t>
            </a:r>
          </a:p>
        </p:txBody>
      </p:sp>
      <p:sp>
        <p:nvSpPr>
          <p:cNvPr id="22" name="TextBox 21"/>
          <p:cNvSpPr txBox="1"/>
          <p:nvPr/>
        </p:nvSpPr>
        <p:spPr>
          <a:xfrm>
            <a:off x="7035800" y="1443220"/>
            <a:ext cx="829961" cy="707886"/>
          </a:xfrm>
          <a:prstGeom prst="rect">
            <a:avLst/>
          </a:prstGeom>
          <a:noFill/>
        </p:spPr>
        <p:txBody>
          <a:bodyPr wrap="none" rtlCol="0">
            <a:spAutoFit/>
          </a:bodyPr>
          <a:lstStyle/>
          <a:p>
            <a:r>
              <a:rPr lang="en-US" sz="4000" dirty="0">
                <a:solidFill>
                  <a:srgbClr val="FF6400"/>
                </a:solidFill>
                <a:latin typeface="Montserrat ExtraBold"/>
                <a:cs typeface="Montserrat ExtraBold"/>
              </a:rPr>
              <a:t>68</a:t>
            </a:r>
          </a:p>
        </p:txBody>
      </p:sp>
      <p:sp>
        <p:nvSpPr>
          <p:cNvPr id="23" name="TextBox 22"/>
          <p:cNvSpPr txBox="1"/>
          <p:nvPr/>
        </p:nvSpPr>
        <p:spPr>
          <a:xfrm>
            <a:off x="7035800" y="2010597"/>
            <a:ext cx="966931" cy="338554"/>
          </a:xfrm>
          <a:prstGeom prst="rect">
            <a:avLst/>
          </a:prstGeom>
          <a:noFill/>
        </p:spPr>
        <p:txBody>
          <a:bodyPr wrap="none" rtlCol="0">
            <a:spAutoFit/>
          </a:bodyPr>
          <a:lstStyle/>
          <a:p>
            <a:r>
              <a:rPr lang="en-US" sz="1600" dirty="0">
                <a:latin typeface="Montserrat Medium"/>
                <a:cs typeface="Montserrat Medium"/>
              </a:rPr>
              <a:t>Ontario</a:t>
            </a:r>
          </a:p>
        </p:txBody>
      </p:sp>
      <p:sp>
        <p:nvSpPr>
          <p:cNvPr id="24" name="TextBox 23"/>
          <p:cNvSpPr txBox="1"/>
          <p:nvPr/>
        </p:nvSpPr>
        <p:spPr>
          <a:xfrm>
            <a:off x="7035800" y="2323750"/>
            <a:ext cx="1869071" cy="2400657"/>
          </a:xfrm>
          <a:prstGeom prst="rect">
            <a:avLst/>
          </a:prstGeom>
          <a:noFill/>
        </p:spPr>
        <p:txBody>
          <a:bodyPr wrap="none" rtlCol="0">
            <a:spAutoFit/>
          </a:bodyPr>
          <a:lstStyle/>
          <a:p>
            <a:pPr>
              <a:spcAft>
                <a:spcPts val="600"/>
              </a:spcAft>
            </a:pPr>
            <a:r>
              <a:rPr lang="en-US" sz="1000" dirty="0">
                <a:latin typeface="Montserrat Regular"/>
                <a:cs typeface="Montserrat Regular"/>
              </a:rPr>
              <a:t>McMaster University (</a:t>
            </a:r>
            <a:r>
              <a:rPr lang="en-US" sz="1000" dirty="0">
                <a:latin typeface="Montserrat Medium"/>
                <a:cs typeface="Montserrat Medium"/>
              </a:rPr>
              <a:t>24</a:t>
            </a:r>
            <a:r>
              <a:rPr lang="en-US" sz="1000" dirty="0">
                <a:latin typeface="Montserrat Regular"/>
                <a:cs typeface="Montserrat Regular"/>
              </a:rPr>
              <a:t>)</a:t>
            </a:r>
          </a:p>
          <a:p>
            <a:pPr>
              <a:spcAft>
                <a:spcPts val="600"/>
              </a:spcAft>
            </a:pPr>
            <a:r>
              <a:rPr lang="en-US" sz="1000" dirty="0">
                <a:latin typeface="Montserrat Regular"/>
                <a:cs typeface="Montserrat Regular"/>
              </a:rPr>
              <a:t>University of Toronto (</a:t>
            </a:r>
            <a:r>
              <a:rPr lang="en-US" sz="1000" dirty="0">
                <a:latin typeface="Montserrat Medium"/>
                <a:cs typeface="Montserrat Medium"/>
              </a:rPr>
              <a:t>19</a:t>
            </a:r>
            <a:r>
              <a:rPr lang="en-US" sz="1000" dirty="0">
                <a:latin typeface="Montserrat Regular"/>
                <a:cs typeface="Montserrat Regular"/>
              </a:rPr>
              <a:t>)</a:t>
            </a:r>
          </a:p>
          <a:p>
            <a:pPr>
              <a:spcAft>
                <a:spcPts val="600"/>
              </a:spcAft>
            </a:pPr>
            <a:r>
              <a:rPr lang="en-US" sz="1000" dirty="0">
                <a:latin typeface="Montserrat Regular"/>
                <a:cs typeface="Montserrat Regular"/>
              </a:rPr>
              <a:t>University of Ottawa </a:t>
            </a:r>
            <a:br>
              <a:rPr lang="en-US" sz="1000" dirty="0">
                <a:latin typeface="Montserrat Regular"/>
                <a:cs typeface="Montserrat Regular"/>
              </a:rPr>
            </a:br>
            <a:r>
              <a:rPr lang="en-US" sz="1000" dirty="0">
                <a:latin typeface="Montserrat Regular"/>
                <a:cs typeface="Montserrat Regular"/>
              </a:rPr>
              <a:t>School of Medicine (</a:t>
            </a:r>
            <a:r>
              <a:rPr lang="en-US" sz="1000" dirty="0">
                <a:latin typeface="Montserrat Medium"/>
                <a:cs typeface="Montserrat Medium"/>
              </a:rPr>
              <a:t>7</a:t>
            </a:r>
            <a:r>
              <a:rPr lang="en-US" sz="1000" dirty="0">
                <a:latin typeface="Montserrat Regular"/>
                <a:cs typeface="Montserrat Regular"/>
              </a:rPr>
              <a:t>)</a:t>
            </a:r>
          </a:p>
          <a:p>
            <a:pPr>
              <a:spcAft>
                <a:spcPts val="600"/>
              </a:spcAft>
            </a:pPr>
            <a:r>
              <a:rPr lang="en-US" sz="1000" dirty="0">
                <a:latin typeface="Montserrat Regular"/>
                <a:cs typeface="Montserrat Regular"/>
              </a:rPr>
              <a:t>Northern Ontario </a:t>
            </a:r>
            <a:br>
              <a:rPr lang="en-US" sz="1000" dirty="0">
                <a:latin typeface="Montserrat Regular"/>
                <a:cs typeface="Montserrat Regular"/>
              </a:rPr>
            </a:br>
            <a:r>
              <a:rPr lang="en-US" sz="1000" dirty="0">
                <a:latin typeface="Montserrat Regular"/>
                <a:cs typeface="Montserrat Regular"/>
              </a:rPr>
              <a:t>School of Medicine (</a:t>
            </a:r>
            <a:r>
              <a:rPr lang="en-US" sz="1000" dirty="0">
                <a:latin typeface="Montserrat Medium"/>
                <a:cs typeface="Montserrat Medium"/>
              </a:rPr>
              <a:t>6</a:t>
            </a:r>
            <a:r>
              <a:rPr lang="en-US" sz="1000" dirty="0">
                <a:latin typeface="Montserrat Regular"/>
                <a:cs typeface="Montserrat Regular"/>
              </a:rPr>
              <a:t>)</a:t>
            </a:r>
          </a:p>
          <a:p>
            <a:pPr>
              <a:spcAft>
                <a:spcPts val="600"/>
              </a:spcAft>
            </a:pPr>
            <a:r>
              <a:rPr lang="en-US" sz="1000" dirty="0">
                <a:latin typeface="Montserrat Regular"/>
                <a:cs typeface="Montserrat Regular"/>
              </a:rPr>
              <a:t>University of Western </a:t>
            </a:r>
            <a:br>
              <a:rPr lang="en-US" sz="1000" dirty="0">
                <a:latin typeface="Montserrat Regular"/>
                <a:cs typeface="Montserrat Regular"/>
              </a:rPr>
            </a:br>
            <a:r>
              <a:rPr lang="en-US" sz="1000" dirty="0">
                <a:latin typeface="Montserrat Regular"/>
                <a:cs typeface="Montserrat Regular"/>
              </a:rPr>
              <a:t>Ontario/</a:t>
            </a:r>
            <a:r>
              <a:rPr lang="en-US" sz="1000" dirty="0" err="1">
                <a:latin typeface="Montserrat Regular"/>
                <a:cs typeface="Montserrat Regular"/>
              </a:rPr>
              <a:t>Schulich</a:t>
            </a:r>
            <a:r>
              <a:rPr lang="en-US" sz="1000" dirty="0">
                <a:latin typeface="Montserrat Regular"/>
                <a:cs typeface="Montserrat Regular"/>
              </a:rPr>
              <a:t> School </a:t>
            </a:r>
            <a:br>
              <a:rPr lang="en-US" sz="1000" dirty="0">
                <a:latin typeface="Montserrat Regular"/>
                <a:cs typeface="Montserrat Regular"/>
              </a:rPr>
            </a:br>
            <a:r>
              <a:rPr lang="en-US" sz="1000" dirty="0">
                <a:latin typeface="Montserrat Regular"/>
                <a:cs typeface="Montserrat Regular"/>
              </a:rPr>
              <a:t>of Medicine (</a:t>
            </a:r>
            <a:r>
              <a:rPr lang="en-US" sz="1000" dirty="0">
                <a:latin typeface="Montserrat Medium"/>
                <a:cs typeface="Montserrat Medium"/>
              </a:rPr>
              <a:t>6</a:t>
            </a:r>
            <a:r>
              <a:rPr lang="en-US" sz="1000" dirty="0">
                <a:latin typeface="Montserrat Regular"/>
                <a:cs typeface="Montserrat Regular"/>
              </a:rPr>
              <a:t>)</a:t>
            </a:r>
          </a:p>
          <a:p>
            <a:pPr>
              <a:spcAft>
                <a:spcPts val="600"/>
              </a:spcAft>
            </a:pPr>
            <a:r>
              <a:rPr lang="en-US" sz="1000" dirty="0">
                <a:latin typeface="Montserrat Regular"/>
                <a:cs typeface="Montserrat Regular"/>
              </a:rPr>
              <a:t>Queens University/</a:t>
            </a:r>
            <a:br>
              <a:rPr lang="en-US" sz="1000" dirty="0">
                <a:latin typeface="Montserrat Regular"/>
                <a:cs typeface="Montserrat Regular"/>
              </a:rPr>
            </a:br>
            <a:r>
              <a:rPr lang="en-US" sz="1000" dirty="0">
                <a:latin typeface="Montserrat Regular"/>
                <a:cs typeface="Montserrat Regular"/>
              </a:rPr>
              <a:t>Kingston (</a:t>
            </a:r>
            <a:r>
              <a:rPr lang="en-US" sz="1000" dirty="0">
                <a:latin typeface="Montserrat Medium"/>
                <a:cs typeface="Montserrat Medium"/>
              </a:rPr>
              <a:t>5</a:t>
            </a:r>
            <a:r>
              <a:rPr lang="en-US" sz="1000" dirty="0">
                <a:latin typeface="Montserrat Regular"/>
                <a:cs typeface="Montserrat Regular"/>
              </a:rPr>
              <a:t>)</a:t>
            </a:r>
          </a:p>
          <a:p>
            <a:pPr>
              <a:spcAft>
                <a:spcPts val="600"/>
              </a:spcAft>
            </a:pPr>
            <a:r>
              <a:rPr lang="en-US" sz="1000" dirty="0">
                <a:latin typeface="Montserrat Regular"/>
                <a:cs typeface="Montserrat Regular"/>
              </a:rPr>
              <a:t>Michael </a:t>
            </a:r>
            <a:r>
              <a:rPr lang="en-US" sz="1000" dirty="0" err="1">
                <a:latin typeface="Montserrat Regular"/>
                <a:cs typeface="Montserrat Regular"/>
              </a:rPr>
              <a:t>Garron</a:t>
            </a:r>
            <a:r>
              <a:rPr lang="en-US" sz="1000" dirty="0">
                <a:latin typeface="Montserrat Regular"/>
                <a:cs typeface="Montserrat Regular"/>
              </a:rPr>
              <a:t> Hospital (</a:t>
            </a:r>
            <a:r>
              <a:rPr lang="en-US" sz="1000" dirty="0">
                <a:latin typeface="Montserrat Medium"/>
                <a:cs typeface="Montserrat Medium"/>
              </a:rPr>
              <a:t>1</a:t>
            </a:r>
            <a:r>
              <a:rPr lang="en-US" sz="1000" dirty="0">
                <a:latin typeface="Montserrat Regular"/>
                <a:cs typeface="Montserrat Regular"/>
              </a:rPr>
              <a:t>)</a:t>
            </a:r>
          </a:p>
        </p:txBody>
      </p:sp>
      <p:cxnSp>
        <p:nvCxnSpPr>
          <p:cNvPr id="3" name="Straight Connector 2"/>
          <p:cNvCxnSpPr/>
          <p:nvPr/>
        </p:nvCxnSpPr>
        <p:spPr>
          <a:xfrm>
            <a:off x="2180661" y="2115814"/>
            <a:ext cx="782672" cy="1101519"/>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34" idx="2"/>
          </p:cNvCxnSpPr>
          <p:nvPr/>
        </p:nvCxnSpPr>
        <p:spPr>
          <a:xfrm>
            <a:off x="2180661" y="3505889"/>
            <a:ext cx="1595471" cy="251359"/>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7" idx="3"/>
            <a:endCxn id="35" idx="6"/>
          </p:cNvCxnSpPr>
          <p:nvPr/>
        </p:nvCxnSpPr>
        <p:spPr>
          <a:xfrm flipV="1">
            <a:off x="1449143" y="3884617"/>
            <a:ext cx="2826523" cy="528789"/>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503333" y="1923453"/>
            <a:ext cx="0" cy="1753299"/>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130800" y="2323750"/>
            <a:ext cx="1905001" cy="2089656"/>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2916767" y="3170766"/>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776132" y="3714914"/>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190999" y="3842283"/>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088466" y="4366122"/>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460999" y="3624053"/>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702081" y="581258"/>
            <a:ext cx="7739839" cy="215444"/>
          </a:xfrm>
          <a:prstGeom prst="rect">
            <a:avLst/>
          </a:prstGeom>
          <a:noFill/>
        </p:spPr>
        <p:txBody>
          <a:bodyPr wrap="square" rtlCol="0">
            <a:spAutoFit/>
          </a:bodyPr>
          <a:lstStyle/>
          <a:p>
            <a:pPr algn="ctr"/>
            <a:r>
              <a:rPr lang="en-US" sz="800" dirty="0">
                <a:latin typeface="Montserrat Regular"/>
                <a:cs typeface="Montserrat Regular"/>
              </a:rPr>
              <a:t>Rotations completed in academic years 2016-2018.</a:t>
            </a:r>
          </a:p>
        </p:txBody>
      </p:sp>
    </p:spTree>
    <p:extLst>
      <p:ext uri="{BB962C8B-B14F-4D97-AF65-F5344CB8AC3E}">
        <p14:creationId xmlns:p14="http://schemas.microsoft.com/office/powerpoint/2010/main" val="202623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471354"/>
          </a:xfrm>
        </p:spPr>
        <p:txBody>
          <a:bodyPr>
            <a:normAutofit/>
          </a:bodyPr>
          <a:lstStyle/>
          <a:p>
            <a:pPr algn="ctr"/>
            <a:r>
              <a:rPr lang="en-US" sz="2000" dirty="0"/>
              <a:t>SGU Elective Sites in Ontario</a:t>
            </a: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1E1E64"/>
              </a:solidFill>
              <a:effectLst/>
              <a:uLnTx/>
              <a:uFillTx/>
              <a:latin typeface="Montserrat Regular"/>
              <a:ea typeface="+mn-ea"/>
            </a:endParaRPr>
          </a:p>
        </p:txBody>
      </p:sp>
      <p:cxnSp>
        <p:nvCxnSpPr>
          <p:cNvPr id="3" name="Straight Connector 2"/>
          <p:cNvCxnSpPr>
            <a:cxnSpLocks/>
            <a:stCxn id="32" idx="1"/>
            <a:endCxn id="33" idx="7"/>
          </p:cNvCxnSpPr>
          <p:nvPr/>
        </p:nvCxnSpPr>
        <p:spPr>
          <a:xfrm flipH="1">
            <a:off x="3890751" y="1183760"/>
            <a:ext cx="1947629" cy="2261888"/>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a:stCxn id="37" idx="1"/>
            <a:endCxn id="35" idx="5"/>
          </p:cNvCxnSpPr>
          <p:nvPr/>
        </p:nvCxnSpPr>
        <p:spPr>
          <a:xfrm flipH="1">
            <a:off x="4288788" y="3142633"/>
            <a:ext cx="1218265" cy="480079"/>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a:stCxn id="30" idx="2"/>
            <a:endCxn id="39" idx="0"/>
          </p:cNvCxnSpPr>
          <p:nvPr/>
        </p:nvCxnSpPr>
        <p:spPr>
          <a:xfrm flipH="1">
            <a:off x="3438671" y="1433746"/>
            <a:ext cx="777849" cy="1914836"/>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3818483" y="3433249"/>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3396337" y="3348582"/>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Connector 45">
            <a:extLst>
              <a:ext uri="{FF2B5EF4-FFF2-40B4-BE49-F238E27FC236}">
                <a16:creationId xmlns:a16="http://schemas.microsoft.com/office/drawing/2014/main" id="{91931CE4-AE3A-934E-A157-454587CA5C02}"/>
              </a:ext>
            </a:extLst>
          </p:cNvPr>
          <p:cNvCxnSpPr>
            <a:cxnSpLocks/>
            <a:stCxn id="36" idx="1"/>
            <a:endCxn id="35" idx="7"/>
          </p:cNvCxnSpPr>
          <p:nvPr/>
        </p:nvCxnSpPr>
        <p:spPr>
          <a:xfrm flipH="1">
            <a:off x="4288788" y="2178782"/>
            <a:ext cx="1910672" cy="1384061"/>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4216520" y="3550444"/>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DE3487BE-F7FA-5B44-A319-EBFE96C6F4B7}"/>
              </a:ext>
            </a:extLst>
          </p:cNvPr>
          <p:cNvSpPr txBox="1"/>
          <p:nvPr/>
        </p:nvSpPr>
        <p:spPr>
          <a:xfrm>
            <a:off x="4960870" y="4280761"/>
            <a:ext cx="11961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Brantford</a:t>
            </a:r>
          </a:p>
        </p:txBody>
      </p:sp>
      <p:sp>
        <p:nvSpPr>
          <p:cNvPr id="30" name="TextBox 29">
            <a:extLst>
              <a:ext uri="{FF2B5EF4-FFF2-40B4-BE49-F238E27FC236}">
                <a16:creationId xmlns:a16="http://schemas.microsoft.com/office/drawing/2014/main" id="{3D2B14F0-585C-7848-B226-EAF79B9EA5AF}"/>
              </a:ext>
            </a:extLst>
          </p:cNvPr>
          <p:cNvSpPr txBox="1"/>
          <p:nvPr/>
        </p:nvSpPr>
        <p:spPr>
          <a:xfrm>
            <a:off x="2868234" y="787415"/>
            <a:ext cx="269657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North Bay </a:t>
            </a:r>
            <a:b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b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Dermatology Centre</a:t>
            </a:r>
          </a:p>
        </p:txBody>
      </p:sp>
      <p:sp>
        <p:nvSpPr>
          <p:cNvPr id="31" name="TextBox 30">
            <a:extLst>
              <a:ext uri="{FF2B5EF4-FFF2-40B4-BE49-F238E27FC236}">
                <a16:creationId xmlns:a16="http://schemas.microsoft.com/office/drawing/2014/main" id="{12203179-0599-6B4C-AEEA-339E3FAF0B1F}"/>
              </a:ext>
            </a:extLst>
          </p:cNvPr>
          <p:cNvSpPr txBox="1"/>
          <p:nvPr/>
        </p:nvSpPr>
        <p:spPr>
          <a:xfrm>
            <a:off x="5838380" y="1461394"/>
            <a:ext cx="12779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Pembroke</a:t>
            </a:r>
          </a:p>
        </p:txBody>
      </p:sp>
      <p:sp>
        <p:nvSpPr>
          <p:cNvPr id="32" name="TextBox 31">
            <a:extLst>
              <a:ext uri="{FF2B5EF4-FFF2-40B4-BE49-F238E27FC236}">
                <a16:creationId xmlns:a16="http://schemas.microsoft.com/office/drawing/2014/main" id="{66EBA232-4702-E746-A154-6C58D074E00E}"/>
              </a:ext>
            </a:extLst>
          </p:cNvPr>
          <p:cNvSpPr txBox="1"/>
          <p:nvPr/>
        </p:nvSpPr>
        <p:spPr>
          <a:xfrm>
            <a:off x="5838380" y="860594"/>
            <a:ext cx="268535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Pembroke Regional </a:t>
            </a:r>
            <a:b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b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Hospital</a:t>
            </a:r>
          </a:p>
        </p:txBody>
      </p:sp>
      <p:sp>
        <p:nvSpPr>
          <p:cNvPr id="34" name="TextBox 33">
            <a:extLst>
              <a:ext uri="{FF2B5EF4-FFF2-40B4-BE49-F238E27FC236}">
                <a16:creationId xmlns:a16="http://schemas.microsoft.com/office/drawing/2014/main" id="{0DCE27FA-F351-FA45-B461-B9F7DB7A8472}"/>
              </a:ext>
            </a:extLst>
          </p:cNvPr>
          <p:cNvSpPr txBox="1"/>
          <p:nvPr/>
        </p:nvSpPr>
        <p:spPr>
          <a:xfrm>
            <a:off x="5507053" y="3422960"/>
            <a:ext cx="95891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Ottawa</a:t>
            </a:r>
          </a:p>
        </p:txBody>
      </p:sp>
      <p:sp>
        <p:nvSpPr>
          <p:cNvPr id="36" name="TextBox 35">
            <a:extLst>
              <a:ext uri="{FF2B5EF4-FFF2-40B4-BE49-F238E27FC236}">
                <a16:creationId xmlns:a16="http://schemas.microsoft.com/office/drawing/2014/main" id="{B204A106-4F8D-9C44-8754-32A94F28EA78}"/>
              </a:ext>
            </a:extLst>
          </p:cNvPr>
          <p:cNvSpPr txBox="1"/>
          <p:nvPr/>
        </p:nvSpPr>
        <p:spPr>
          <a:xfrm>
            <a:off x="6199460" y="1994116"/>
            <a:ext cx="22829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Booth Neurology</a:t>
            </a:r>
          </a:p>
        </p:txBody>
      </p:sp>
      <p:sp>
        <p:nvSpPr>
          <p:cNvPr id="37" name="TextBox 36">
            <a:extLst>
              <a:ext uri="{FF2B5EF4-FFF2-40B4-BE49-F238E27FC236}">
                <a16:creationId xmlns:a16="http://schemas.microsoft.com/office/drawing/2014/main" id="{9D6E90B1-B6E7-4A43-ACD4-FD4F87924164}"/>
              </a:ext>
            </a:extLst>
          </p:cNvPr>
          <p:cNvSpPr txBox="1"/>
          <p:nvPr/>
        </p:nvSpPr>
        <p:spPr>
          <a:xfrm>
            <a:off x="5507053" y="2819467"/>
            <a:ext cx="3066865"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Ottawa Cardiovascular </a:t>
            </a:r>
            <a:b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b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Centre</a:t>
            </a:r>
          </a:p>
        </p:txBody>
      </p:sp>
      <p:sp>
        <p:nvSpPr>
          <p:cNvPr id="38" name="TextBox 37">
            <a:extLst>
              <a:ext uri="{FF2B5EF4-FFF2-40B4-BE49-F238E27FC236}">
                <a16:creationId xmlns:a16="http://schemas.microsoft.com/office/drawing/2014/main" id="{9A8BB579-170D-CD49-9E4C-0F174B13A423}"/>
              </a:ext>
            </a:extLst>
          </p:cNvPr>
          <p:cNvSpPr txBox="1"/>
          <p:nvPr/>
        </p:nvSpPr>
        <p:spPr>
          <a:xfrm>
            <a:off x="6199460" y="2308243"/>
            <a:ext cx="95891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Ottawa</a:t>
            </a:r>
          </a:p>
        </p:txBody>
      </p:sp>
      <p:cxnSp>
        <p:nvCxnSpPr>
          <p:cNvPr id="22" name="Straight Connector 21">
            <a:extLst>
              <a:ext uri="{FF2B5EF4-FFF2-40B4-BE49-F238E27FC236}">
                <a16:creationId xmlns:a16="http://schemas.microsoft.com/office/drawing/2014/main" id="{8DB3916E-1CC0-213D-C476-8FB2A7E8BD4E}"/>
              </a:ext>
            </a:extLst>
          </p:cNvPr>
          <p:cNvCxnSpPr>
            <a:cxnSpLocks/>
            <a:stCxn id="25" idx="1"/>
            <a:endCxn id="23" idx="2"/>
          </p:cNvCxnSpPr>
          <p:nvPr/>
        </p:nvCxnSpPr>
        <p:spPr>
          <a:xfrm flipH="1">
            <a:off x="3351144" y="4154378"/>
            <a:ext cx="1585521" cy="179051"/>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8070197D-FDE6-611B-EF06-2440CFBACB38}"/>
              </a:ext>
            </a:extLst>
          </p:cNvPr>
          <p:cNvSpPr/>
          <p:nvPr/>
        </p:nvSpPr>
        <p:spPr>
          <a:xfrm>
            <a:off x="3351144" y="4291095"/>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CB85CB8-0D8E-5C67-FBD5-958E4B7F8F5B}"/>
              </a:ext>
            </a:extLst>
          </p:cNvPr>
          <p:cNvSpPr txBox="1"/>
          <p:nvPr/>
        </p:nvSpPr>
        <p:spPr>
          <a:xfrm>
            <a:off x="2862084" y="1381968"/>
            <a:ext cx="123783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North Bay</a:t>
            </a:r>
          </a:p>
        </p:txBody>
      </p:sp>
      <p:sp>
        <p:nvSpPr>
          <p:cNvPr id="25" name="TextBox 24">
            <a:extLst>
              <a:ext uri="{FF2B5EF4-FFF2-40B4-BE49-F238E27FC236}">
                <a16:creationId xmlns:a16="http://schemas.microsoft.com/office/drawing/2014/main" id="{A0B87606-1AA6-8421-5DE3-D202E9A397D2}"/>
              </a:ext>
            </a:extLst>
          </p:cNvPr>
          <p:cNvSpPr txBox="1"/>
          <p:nvPr/>
        </p:nvSpPr>
        <p:spPr>
          <a:xfrm>
            <a:off x="4936665" y="3969712"/>
            <a:ext cx="289053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Terrace Hill Pediatrics</a:t>
            </a:r>
          </a:p>
        </p:txBody>
      </p:sp>
      <p:sp>
        <p:nvSpPr>
          <p:cNvPr id="40" name="TextBox 39">
            <a:extLst>
              <a:ext uri="{FF2B5EF4-FFF2-40B4-BE49-F238E27FC236}">
                <a16:creationId xmlns:a16="http://schemas.microsoft.com/office/drawing/2014/main" id="{FD886787-900D-1810-0ABA-5913A9C31B0E}"/>
              </a:ext>
            </a:extLst>
          </p:cNvPr>
          <p:cNvSpPr txBox="1"/>
          <p:nvPr/>
        </p:nvSpPr>
        <p:spPr>
          <a:xfrm>
            <a:off x="55784" y="3656625"/>
            <a:ext cx="12570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Brampton</a:t>
            </a:r>
          </a:p>
        </p:txBody>
      </p:sp>
      <p:cxnSp>
        <p:nvCxnSpPr>
          <p:cNvPr id="41" name="Straight Connector 40">
            <a:extLst>
              <a:ext uri="{FF2B5EF4-FFF2-40B4-BE49-F238E27FC236}">
                <a16:creationId xmlns:a16="http://schemas.microsoft.com/office/drawing/2014/main" id="{CD991164-4A51-8DE0-75BB-667D2EEF01F9}"/>
              </a:ext>
            </a:extLst>
          </p:cNvPr>
          <p:cNvCxnSpPr>
            <a:cxnSpLocks/>
            <a:stCxn id="42" idx="3"/>
            <a:endCxn id="43" idx="2"/>
          </p:cNvCxnSpPr>
          <p:nvPr/>
        </p:nvCxnSpPr>
        <p:spPr>
          <a:xfrm>
            <a:off x="2095125" y="3372795"/>
            <a:ext cx="1542664" cy="664718"/>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4CCB3FB9-FBDF-4943-B0C4-7AB63289FFF8}"/>
              </a:ext>
            </a:extLst>
          </p:cNvPr>
          <p:cNvSpPr txBox="1"/>
          <p:nvPr/>
        </p:nvSpPr>
        <p:spPr>
          <a:xfrm>
            <a:off x="55784" y="3049629"/>
            <a:ext cx="203934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Bramalea </a:t>
            </a:r>
            <a:b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b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Medical Centre</a:t>
            </a:r>
          </a:p>
        </p:txBody>
      </p:sp>
      <p:sp>
        <p:nvSpPr>
          <p:cNvPr id="43" name="Oval 42">
            <a:extLst>
              <a:ext uri="{FF2B5EF4-FFF2-40B4-BE49-F238E27FC236}">
                <a16:creationId xmlns:a16="http://schemas.microsoft.com/office/drawing/2014/main" id="{E8AB9D1E-01BC-0CF6-C133-882C7ECA19B7}"/>
              </a:ext>
            </a:extLst>
          </p:cNvPr>
          <p:cNvSpPr/>
          <p:nvPr/>
        </p:nvSpPr>
        <p:spPr>
          <a:xfrm>
            <a:off x="3637789" y="3995179"/>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D8CD782F-8150-B00A-29E2-69B67C252735}"/>
              </a:ext>
            </a:extLst>
          </p:cNvPr>
          <p:cNvSpPr txBox="1"/>
          <p:nvPr/>
        </p:nvSpPr>
        <p:spPr>
          <a:xfrm>
            <a:off x="55783" y="4499804"/>
            <a:ext cx="12570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Brampton</a:t>
            </a:r>
          </a:p>
        </p:txBody>
      </p:sp>
      <p:sp>
        <p:nvSpPr>
          <p:cNvPr id="74" name="TextBox 73">
            <a:extLst>
              <a:ext uri="{FF2B5EF4-FFF2-40B4-BE49-F238E27FC236}">
                <a16:creationId xmlns:a16="http://schemas.microsoft.com/office/drawing/2014/main" id="{6D200337-3D22-E0D6-8685-FA149FFA57F1}"/>
              </a:ext>
            </a:extLst>
          </p:cNvPr>
          <p:cNvSpPr txBox="1"/>
          <p:nvPr/>
        </p:nvSpPr>
        <p:spPr>
          <a:xfrm>
            <a:off x="55784" y="4200585"/>
            <a:ext cx="184056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400"/>
                </a:solidFill>
                <a:effectLst/>
                <a:uLnTx/>
                <a:uFillTx/>
                <a:latin typeface="Montserrat ExtraBold"/>
                <a:ea typeface="+mn-ea"/>
                <a:cs typeface="Montserrat ExtraBold"/>
              </a:rPr>
              <a:t>Carrot Health</a:t>
            </a:r>
          </a:p>
        </p:txBody>
      </p:sp>
      <p:cxnSp>
        <p:nvCxnSpPr>
          <p:cNvPr id="77" name="Straight Connector 76">
            <a:extLst>
              <a:ext uri="{FF2B5EF4-FFF2-40B4-BE49-F238E27FC236}">
                <a16:creationId xmlns:a16="http://schemas.microsoft.com/office/drawing/2014/main" id="{6F93BB30-9F19-B7FD-9EEE-5747B542B095}"/>
              </a:ext>
            </a:extLst>
          </p:cNvPr>
          <p:cNvCxnSpPr>
            <a:cxnSpLocks/>
            <a:stCxn id="74" idx="3"/>
            <a:endCxn id="85" idx="2"/>
          </p:cNvCxnSpPr>
          <p:nvPr/>
        </p:nvCxnSpPr>
        <p:spPr>
          <a:xfrm flipV="1">
            <a:off x="1896352" y="4189977"/>
            <a:ext cx="1584651" cy="195274"/>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85" name="Oval 84">
            <a:extLst>
              <a:ext uri="{FF2B5EF4-FFF2-40B4-BE49-F238E27FC236}">
                <a16:creationId xmlns:a16="http://schemas.microsoft.com/office/drawing/2014/main" id="{BDB001DD-6C62-8432-5244-B087FA1A4D88}"/>
              </a:ext>
            </a:extLst>
          </p:cNvPr>
          <p:cNvSpPr/>
          <p:nvPr/>
        </p:nvSpPr>
        <p:spPr>
          <a:xfrm>
            <a:off x="3481003" y="4147643"/>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44759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Our Department of Educational </a:t>
            </a:r>
            <a:br>
              <a:rPr lang="en-US" dirty="0"/>
            </a:br>
            <a:r>
              <a:rPr lang="en-US" dirty="0"/>
              <a:t>Services </a:t>
            </a:r>
            <a:r>
              <a:rPr lang="en-US" dirty="0">
                <a:solidFill>
                  <a:srgbClr val="00BEC8"/>
                </a:solidFill>
              </a:rPr>
              <a:t>supports your success.</a:t>
            </a:r>
          </a:p>
        </p:txBody>
      </p:sp>
      <p:sp>
        <p:nvSpPr>
          <p:cNvPr id="3" name="Slide Number Placeholder 2"/>
          <p:cNvSpPr>
            <a:spLocks noGrp="1"/>
          </p:cNvSpPr>
          <p:nvPr>
            <p:ph type="sldNum" sz="quarter" idx="12"/>
          </p:nvPr>
        </p:nvSpPr>
        <p:spPr/>
        <p:txBody>
          <a:bodyPr/>
          <a:lstStyle/>
          <a:p>
            <a:fld id="{AF88E988-FB04-AB4E-BE5A-59F242AF7F7A}" type="slidenum">
              <a:rPr lang="en-US" smtClean="0"/>
              <a:pPr/>
              <a:t>14</a:t>
            </a:fld>
            <a:endParaRPr lang="en-US" dirty="0"/>
          </a:p>
        </p:txBody>
      </p:sp>
    </p:spTree>
    <p:extLst>
      <p:ext uri="{BB962C8B-B14F-4D97-AF65-F5344CB8AC3E}">
        <p14:creationId xmlns:p14="http://schemas.microsoft.com/office/powerpoint/2010/main" val="2179533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76800" y="205978"/>
            <a:ext cx="3867150" cy="1620000"/>
          </a:xfrm>
        </p:spPr>
        <p:txBody>
          <a:bodyPr/>
          <a:lstStyle/>
          <a:p>
            <a:r>
              <a:rPr lang="en-US" dirty="0"/>
              <a:t>Teaching students </a:t>
            </a:r>
            <a:br>
              <a:rPr lang="en-US" dirty="0"/>
            </a:br>
            <a:r>
              <a:rPr lang="en-US" dirty="0"/>
              <a:t>to learn better and teachers to teach better</a:t>
            </a:r>
          </a:p>
        </p:txBody>
      </p:sp>
      <p:sp>
        <p:nvSpPr>
          <p:cNvPr id="4" name="Content Placeholder 3"/>
          <p:cNvSpPr>
            <a:spLocks noGrp="1"/>
          </p:cNvSpPr>
          <p:nvPr>
            <p:ph idx="1"/>
          </p:nvPr>
        </p:nvSpPr>
        <p:spPr>
          <a:xfrm>
            <a:off x="4876799" y="1825978"/>
            <a:ext cx="4150855" cy="2768645"/>
          </a:xfrm>
        </p:spPr>
        <p:txBody>
          <a:bodyPr>
            <a:normAutofit fontScale="92500" lnSpcReduction="20000"/>
          </a:bodyPr>
          <a:lstStyle/>
          <a:p>
            <a:r>
              <a:rPr lang="en-US" dirty="0"/>
              <a:t>Time management skills</a:t>
            </a:r>
          </a:p>
          <a:p>
            <a:r>
              <a:rPr lang="en-US" dirty="0"/>
              <a:t>Study skills</a:t>
            </a:r>
          </a:p>
          <a:p>
            <a:r>
              <a:rPr lang="en-US" dirty="0"/>
              <a:t>Test-taking skills</a:t>
            </a:r>
          </a:p>
          <a:p>
            <a:r>
              <a:rPr lang="en-US" dirty="0"/>
              <a:t>Note-taking skills</a:t>
            </a:r>
          </a:p>
          <a:p>
            <a:r>
              <a:rPr lang="en-US" dirty="0"/>
              <a:t>More efficient learning techniques</a:t>
            </a:r>
          </a:p>
          <a:p>
            <a:r>
              <a:rPr lang="en-US" dirty="0"/>
              <a:t>Study groups</a:t>
            </a:r>
          </a:p>
          <a:p>
            <a:r>
              <a:rPr lang="en-US" dirty="0"/>
              <a:t>Tutorials</a:t>
            </a:r>
          </a:p>
          <a:p>
            <a:r>
              <a:rPr lang="en-US" dirty="0"/>
              <a:t>“Let’s Talk Teaching” workshops for faculty </a:t>
            </a: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1E1E64"/>
              </a:solidFill>
              <a:effectLst/>
              <a:uLnTx/>
              <a:uFillTx/>
              <a:latin typeface="Montserrat Regular"/>
              <a:ea typeface="+mn-ea"/>
            </a:endParaRPr>
          </a:p>
        </p:txBody>
      </p:sp>
      <p:sp>
        <p:nvSpPr>
          <p:cNvPr id="2" name="Picture Placeholder 1"/>
          <p:cNvSpPr>
            <a:spLocks noGrp="1"/>
          </p:cNvSpPr>
          <p:nvPr>
            <p:ph type="pic" sz="quarter" idx="13"/>
          </p:nvPr>
        </p:nvSpPr>
        <p:spPr/>
        <p:txBody>
          <a:bodyPr/>
          <a:lstStyle/>
          <a:p>
            <a:endParaRPr lang="en-US"/>
          </a:p>
        </p:txBody>
      </p:sp>
      <p:pic>
        <p:nvPicPr>
          <p:cNvPr id="7"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2"/>
            <a:ext cx="4564974" cy="5139928"/>
          </a:xfrm>
          <a:prstGeom prst="rect">
            <a:avLst/>
          </a:prstGeom>
        </p:spPr>
      </p:pic>
    </p:spTree>
    <p:extLst>
      <p:ext uri="{BB962C8B-B14F-4D97-AF65-F5344CB8AC3E}">
        <p14:creationId xmlns:p14="http://schemas.microsoft.com/office/powerpoint/2010/main" val="40662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809750"/>
            <a:ext cx="8128000" cy="1917700"/>
          </a:xfrm>
        </p:spPr>
        <p:txBody>
          <a:bodyPr>
            <a:normAutofit/>
          </a:bodyPr>
          <a:lstStyle/>
          <a:p>
            <a:r>
              <a:rPr lang="en-US" dirty="0"/>
              <a:t>How do I fund my education at SGU?</a:t>
            </a:r>
          </a:p>
        </p:txBody>
      </p:sp>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1E1E64"/>
              </a:solidFill>
              <a:effectLst/>
              <a:uLnTx/>
              <a:uFillTx/>
              <a:latin typeface="Montserrat Regular"/>
              <a:ea typeface="+mn-ea"/>
            </a:endParaRPr>
          </a:p>
        </p:txBody>
      </p:sp>
    </p:spTree>
    <p:extLst>
      <p:ext uri="{BB962C8B-B14F-4D97-AF65-F5344CB8AC3E}">
        <p14:creationId xmlns:p14="http://schemas.microsoft.com/office/powerpoint/2010/main" val="3226963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0"/>
            <a:ext cx="4565650" cy="5143500"/>
          </a:xfrm>
        </p:spPr>
      </p:pic>
      <p:sp>
        <p:nvSpPr>
          <p:cNvPr id="6" name="Title 5"/>
          <p:cNvSpPr>
            <a:spLocks noGrp="1"/>
          </p:cNvSpPr>
          <p:nvPr>
            <p:ph type="title"/>
          </p:nvPr>
        </p:nvSpPr>
        <p:spPr>
          <a:xfrm>
            <a:off x="4801173" y="192229"/>
            <a:ext cx="3810000" cy="855379"/>
          </a:xfrm>
        </p:spPr>
        <p:txBody>
          <a:bodyPr/>
          <a:lstStyle/>
          <a:p>
            <a:r>
              <a:rPr lang="en-US"/>
              <a:t>Professional Lines </a:t>
            </a:r>
            <a:br>
              <a:rPr lang="en-US"/>
            </a:br>
            <a:r>
              <a:rPr lang="en-US"/>
              <a:t>of Credit: MD</a:t>
            </a:r>
          </a:p>
        </p:txBody>
      </p:sp>
      <p:sp>
        <p:nvSpPr>
          <p:cNvPr id="7" name="Content Placeholder 6"/>
          <p:cNvSpPr>
            <a:spLocks noGrp="1"/>
          </p:cNvSpPr>
          <p:nvPr>
            <p:ph idx="1"/>
          </p:nvPr>
        </p:nvSpPr>
        <p:spPr>
          <a:xfrm>
            <a:off x="4801173" y="1354294"/>
            <a:ext cx="4267201" cy="2541845"/>
          </a:xfrm>
        </p:spPr>
        <p:txBody>
          <a:bodyPr>
            <a:normAutofit/>
          </a:bodyPr>
          <a:lstStyle/>
          <a:p>
            <a:pPr>
              <a:spcBef>
                <a:spcPts val="1800"/>
              </a:spcBef>
            </a:pPr>
            <a:r>
              <a:rPr lang="en-US" b="1">
                <a:latin typeface="Montserrat" pitchFamily="2" charset="77"/>
              </a:rPr>
              <a:t>Maximum loan amounts range from</a:t>
            </a:r>
            <a:br>
              <a:rPr lang="en-US" b="1">
                <a:latin typeface="Montserrat" pitchFamily="2" charset="77"/>
              </a:rPr>
            </a:br>
            <a:r>
              <a:rPr lang="en-US" sz="1400"/>
              <a:t>Range from $150,000 CAD to $350,000 CAD</a:t>
            </a:r>
          </a:p>
          <a:p>
            <a:pPr>
              <a:spcBef>
                <a:spcPts val="1800"/>
              </a:spcBef>
            </a:pPr>
            <a:r>
              <a:rPr lang="en-US" b="1">
                <a:latin typeface="Montserrat" pitchFamily="2" charset="77"/>
              </a:rPr>
              <a:t>Interest rates range from</a:t>
            </a:r>
            <a:br>
              <a:rPr lang="en-US"/>
            </a:br>
            <a:r>
              <a:rPr lang="en-US" sz="1400"/>
              <a:t>CAD Prime -.25 –CAD Prime +1.75%</a:t>
            </a:r>
          </a:p>
          <a:p>
            <a:pPr>
              <a:spcBef>
                <a:spcPts val="1800"/>
              </a:spcBef>
            </a:pPr>
            <a:r>
              <a:rPr lang="en-US" b="1">
                <a:latin typeface="Montserrat" pitchFamily="2" charset="77"/>
              </a:rPr>
              <a:t>Lending criteria varies by </a:t>
            </a:r>
            <a:br>
              <a:rPr lang="en-US" b="1">
                <a:latin typeface="Montserrat" pitchFamily="2" charset="77"/>
              </a:rPr>
            </a:br>
            <a:r>
              <a:rPr lang="en-US" b="1">
                <a:latin typeface="Montserrat" pitchFamily="2" charset="77"/>
              </a:rPr>
              <a:t>lending institution</a:t>
            </a:r>
            <a:r>
              <a:rPr lang="en-US" b="1" baseline="30000">
                <a:latin typeface="Montserrat" pitchFamily="2" charset="77"/>
              </a:rPr>
              <a:t>*</a:t>
            </a:r>
          </a:p>
        </p:txBody>
      </p:sp>
      <p:sp>
        <p:nvSpPr>
          <p:cNvPr id="5" name="Slide Number Placeholder 4"/>
          <p:cNvSpPr>
            <a:spLocks noGrp="1"/>
          </p:cNvSpPr>
          <p:nvPr>
            <p:ph type="sldNum" sz="quarter" idx="12"/>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a:ln>
                  <a:noFill/>
                </a:ln>
                <a:solidFill>
                  <a:srgbClr val="1E1E64"/>
                </a:solidFill>
                <a:effectLst/>
                <a:uLnTx/>
                <a:uFillTx/>
                <a:latin typeface="Montserrat Regular"/>
                <a:ea typeface="+mn-ea"/>
              </a:rPr>
              <a:pPr marL="0" marR="0" lvl="0" indent="0" algn="l" defTabSz="457189"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srgbClr val="1E1E64"/>
              </a:solidFill>
              <a:effectLst/>
              <a:uLnTx/>
              <a:uFillTx/>
              <a:latin typeface="Montserrat Regular"/>
              <a:ea typeface="+mn-ea"/>
            </a:endParaRPr>
          </a:p>
        </p:txBody>
      </p:sp>
      <p:sp>
        <p:nvSpPr>
          <p:cNvPr id="8" name="Content Placeholder 6">
            <a:extLst>
              <a:ext uri="{FF2B5EF4-FFF2-40B4-BE49-F238E27FC236}">
                <a16:creationId xmlns:a16="http://schemas.microsoft.com/office/drawing/2014/main" id="{CFF5C017-57D7-0F53-8AAF-048AE36590FA}"/>
              </a:ext>
            </a:extLst>
          </p:cNvPr>
          <p:cNvSpPr txBox="1">
            <a:spLocks/>
          </p:cNvSpPr>
          <p:nvPr/>
        </p:nvSpPr>
        <p:spPr>
          <a:xfrm>
            <a:off x="4801173" y="4713633"/>
            <a:ext cx="4150856" cy="318043"/>
          </a:xfrm>
          <a:prstGeom prst="rect">
            <a:avLst/>
          </a:prstGeom>
        </p:spPr>
        <p:txBody>
          <a:bodyPr vert="horz" lIns="91440" tIns="45720" rIns="91440" bIns="45720" rtlCol="0">
            <a:normAutofit/>
          </a:bodyPr>
          <a:lstStyle>
            <a:lvl1pPr marL="0" marR="0" indent="0" algn="l" defTabSz="457189" rtl="0" eaLnBrk="1" fontAlgn="auto" latinLnBrk="0" hangingPunct="1">
              <a:lnSpc>
                <a:spcPct val="110000"/>
              </a:lnSpc>
              <a:spcBef>
                <a:spcPts val="900"/>
              </a:spcBef>
              <a:spcAft>
                <a:spcPts val="0"/>
              </a:spcAft>
              <a:buClrTx/>
              <a:buSzTx/>
              <a:buFont typeface="Arial"/>
              <a:buNone/>
              <a:tabLst/>
              <a:defRPr sz="1600" b="0" i="0" kern="1200">
                <a:solidFill>
                  <a:srgbClr val="1E1E64"/>
                </a:solidFill>
                <a:latin typeface="Montserrat Regular"/>
                <a:ea typeface="+mn-ea"/>
                <a:cs typeface="Montserrat Regular"/>
              </a:defRPr>
            </a:lvl1pPr>
            <a:lvl2pPr marL="457189"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2pPr>
            <a:lvl3pPr marL="914378"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3pPr>
            <a:lvl4pPr marL="1371566"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4pPr>
            <a:lvl5pPr marL="1828754" indent="0" algn="l" defTabSz="457189" rtl="0" eaLnBrk="1" latinLnBrk="0" hangingPunct="1">
              <a:spcBef>
                <a:spcPct val="20000"/>
              </a:spcBef>
              <a:buFont typeface="Arial"/>
              <a:buNone/>
              <a:defRPr sz="1600" b="0" i="0" kern="1200">
                <a:solidFill>
                  <a:srgbClr val="1E1E64"/>
                </a:solidFill>
                <a:latin typeface="Montserrat Regular"/>
                <a:ea typeface="+mn-ea"/>
                <a:cs typeface="Montserra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10000"/>
              </a:lnSpc>
              <a:spcBef>
                <a:spcPts val="1800"/>
              </a:spcBef>
              <a:spcAft>
                <a:spcPts val="0"/>
              </a:spcAft>
              <a:buClrTx/>
              <a:buSzTx/>
              <a:buFont typeface="Arial"/>
              <a:buNone/>
              <a:tabLst/>
              <a:defRPr/>
            </a:pPr>
            <a:r>
              <a:rPr kumimoji="0" lang="en-US" sz="1000" b="0" i="0" u="none" strike="noStrike" kern="1200" cap="none" spc="0" normalizeH="0" baseline="0" noProof="0">
                <a:ln>
                  <a:noFill/>
                </a:ln>
                <a:solidFill>
                  <a:srgbClr val="1E1E64"/>
                </a:solidFill>
                <a:effectLst/>
                <a:uLnTx/>
                <a:uFillTx/>
                <a:latin typeface="Montserrat Regular"/>
                <a:ea typeface="+mn-ea"/>
              </a:rPr>
              <a:t>*Lending limits updated May 2023 and are subject to change. </a:t>
            </a:r>
          </a:p>
        </p:txBody>
      </p:sp>
    </p:spTree>
    <p:extLst>
      <p:ext uri="{BB962C8B-B14F-4D97-AF65-F5344CB8AC3E}">
        <p14:creationId xmlns:p14="http://schemas.microsoft.com/office/powerpoint/2010/main" val="2872682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1"/>
          <a:stretch/>
        </p:blipFill>
        <p:spPr>
          <a:xfrm>
            <a:off x="0" y="-9002"/>
            <a:ext cx="4565650" cy="5152501"/>
          </a:xfrm>
        </p:spPr>
      </p:pic>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1E1E64"/>
              </a:solidFill>
              <a:effectLst/>
              <a:uLnTx/>
              <a:uFillTx/>
              <a:latin typeface="Montserrat Regular"/>
              <a:ea typeface="+mn-ea"/>
            </a:endParaRPr>
          </a:p>
        </p:txBody>
      </p:sp>
      <p:sp>
        <p:nvSpPr>
          <p:cNvPr id="4" name="Content Placeholder 3">
            <a:extLst>
              <a:ext uri="{FF2B5EF4-FFF2-40B4-BE49-F238E27FC236}">
                <a16:creationId xmlns:a16="http://schemas.microsoft.com/office/drawing/2014/main" id="{A6543865-420A-F74E-8064-353D524D9BA7}"/>
              </a:ext>
            </a:extLst>
          </p:cNvPr>
          <p:cNvSpPr>
            <a:spLocks noGrp="1"/>
          </p:cNvSpPr>
          <p:nvPr>
            <p:ph idx="1"/>
          </p:nvPr>
        </p:nvSpPr>
        <p:spPr>
          <a:xfrm>
            <a:off x="4876800" y="834887"/>
            <a:ext cx="3810000" cy="3502651"/>
          </a:xfrm>
        </p:spPr>
        <p:txBody>
          <a:bodyPr vert="horz" lIns="91440" tIns="45720" rIns="91440" bIns="45720" rtlCol="0" anchor="t">
            <a:normAutofit/>
          </a:bodyPr>
          <a:lstStyle/>
          <a:p>
            <a:pPr marL="342900" indent="-342900">
              <a:buFont typeface="Arial" panose="020B0604020202020204" pitchFamily="34" charset="0"/>
              <a:buChar char="•"/>
            </a:pPr>
            <a:r>
              <a:rPr lang="en-US" b="1">
                <a:latin typeface="Montserrat"/>
              </a:rPr>
              <a:t>SGU provides predictability on US/Canadian exchange rates</a:t>
            </a:r>
          </a:p>
          <a:p>
            <a:pPr marL="342900" indent="-342900">
              <a:buFont typeface="Arial" panose="020B0604020202020204" pitchFamily="34" charset="0"/>
              <a:buChar char="•"/>
            </a:pPr>
            <a:r>
              <a:rPr lang="en-US">
                <a:latin typeface="Montserrat"/>
              </a:rPr>
              <a:t>Exchange rate is locked for tuition and fees for your entire education at SGU</a:t>
            </a:r>
          </a:p>
          <a:p>
            <a:pPr marL="342900" indent="-342900">
              <a:buFont typeface="Arial" panose="020B0604020202020204" pitchFamily="34" charset="0"/>
              <a:buChar char="•"/>
            </a:pPr>
            <a:r>
              <a:rPr lang="en-US" b="1">
                <a:latin typeface="Montserrat"/>
              </a:rPr>
              <a:t>Students who enter in the 2023-24 year: </a:t>
            </a:r>
            <a:r>
              <a:rPr lang="en-US">
                <a:latin typeface="Montserrat"/>
              </a:rPr>
              <a:t>Currency exchange rate lock for tuition will be no higher than 1.36</a:t>
            </a:r>
          </a:p>
          <a:p>
            <a:pPr marL="342900" indent="-342900">
              <a:buFont typeface="Arial" panose="020B0604020202020204" pitchFamily="34" charset="0"/>
              <a:buChar char="•"/>
            </a:pPr>
            <a:r>
              <a:rPr lang="en-US" b="1">
                <a:latin typeface="Montserrat"/>
              </a:rPr>
              <a:t>You will always benefit from the better rate</a:t>
            </a:r>
            <a:endParaRPr lang="en-CA" b="1">
              <a:latin typeface="Montserrat"/>
            </a:endParaRPr>
          </a:p>
          <a:p>
            <a:endParaRPr lang="en-US"/>
          </a:p>
        </p:txBody>
      </p:sp>
      <p:sp>
        <p:nvSpPr>
          <p:cNvPr id="15" name="Title 5">
            <a:extLst>
              <a:ext uri="{FF2B5EF4-FFF2-40B4-BE49-F238E27FC236}">
                <a16:creationId xmlns:a16="http://schemas.microsoft.com/office/drawing/2014/main" id="{98C47CE3-E870-774E-B942-54DA8BC6F554}"/>
              </a:ext>
            </a:extLst>
          </p:cNvPr>
          <p:cNvSpPr txBox="1">
            <a:spLocks/>
          </p:cNvSpPr>
          <p:nvPr/>
        </p:nvSpPr>
        <p:spPr>
          <a:xfrm>
            <a:off x="4876800" y="205978"/>
            <a:ext cx="3810000" cy="855379"/>
          </a:xfrm>
          <a:prstGeom prst="rect">
            <a:avLst/>
          </a:prstGeom>
        </p:spPr>
        <p:txBody>
          <a:bodyPr vert="horz" lIns="91440" tIns="45720" rIns="91440" bIns="45720" rtlCol="0" anchor="t" anchorCtr="0">
            <a:noAutofit/>
          </a:bodyPr>
          <a:lstStyle>
            <a:lvl1pPr algn="l" defTabSz="457200" rtl="0" eaLnBrk="1" latinLnBrk="0" hangingPunct="1">
              <a:spcBef>
                <a:spcPts val="1200"/>
              </a:spcBef>
              <a:buNone/>
              <a:defRPr sz="2400" b="0" i="0" kern="1200">
                <a:solidFill>
                  <a:srgbClr val="1E1E64"/>
                </a:solidFill>
                <a:latin typeface="Montserrat Medium"/>
                <a:ea typeface="+mj-ea"/>
                <a:cs typeface="Montserrat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1E1E64"/>
                </a:solidFill>
                <a:effectLst/>
                <a:uLnTx/>
                <a:uFillTx/>
                <a:latin typeface="Montserrat Medium"/>
                <a:ea typeface="+mj-ea"/>
              </a:rPr>
              <a:t>Exchange Rate Lock</a:t>
            </a:r>
          </a:p>
        </p:txBody>
      </p:sp>
    </p:spTree>
    <p:extLst>
      <p:ext uri="{BB962C8B-B14F-4D97-AF65-F5344CB8AC3E}">
        <p14:creationId xmlns:p14="http://schemas.microsoft.com/office/powerpoint/2010/main" val="349593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0" y="0"/>
            <a:ext cx="4565650" cy="5143500"/>
          </a:xfrm>
        </p:spPr>
      </p:pic>
      <p:sp>
        <p:nvSpPr>
          <p:cNvPr id="6" name="Title 5"/>
          <p:cNvSpPr>
            <a:spLocks noGrp="1"/>
          </p:cNvSpPr>
          <p:nvPr>
            <p:ph type="title"/>
          </p:nvPr>
        </p:nvSpPr>
        <p:spPr>
          <a:xfrm>
            <a:off x="4876800" y="205979"/>
            <a:ext cx="3810000" cy="855379"/>
          </a:xfrm>
        </p:spPr>
        <p:txBody>
          <a:bodyPr/>
          <a:lstStyle/>
          <a:p>
            <a:r>
              <a:rPr lang="en-US" dirty="0"/>
              <a:t>Professional Lines </a:t>
            </a:r>
            <a:br>
              <a:rPr lang="en-US" dirty="0"/>
            </a:br>
            <a:r>
              <a:rPr lang="en-US" dirty="0"/>
              <a:t>of Credit: MD</a:t>
            </a:r>
          </a:p>
        </p:txBody>
      </p:sp>
      <p:sp>
        <p:nvSpPr>
          <p:cNvPr id="7" name="Content Placeholder 6"/>
          <p:cNvSpPr>
            <a:spLocks noGrp="1"/>
          </p:cNvSpPr>
          <p:nvPr>
            <p:ph idx="1"/>
          </p:nvPr>
        </p:nvSpPr>
        <p:spPr>
          <a:xfrm>
            <a:off x="4876800" y="1354294"/>
            <a:ext cx="4267201" cy="2541845"/>
          </a:xfrm>
        </p:spPr>
        <p:txBody>
          <a:bodyPr>
            <a:normAutofit/>
          </a:bodyPr>
          <a:lstStyle/>
          <a:p>
            <a:pPr>
              <a:spcBef>
                <a:spcPts val="1800"/>
              </a:spcBef>
            </a:pPr>
            <a:r>
              <a:rPr lang="en-US" b="1" dirty="0">
                <a:latin typeface="Montserrat" pitchFamily="2" charset="77"/>
              </a:rPr>
              <a:t>Maximum loan amounts range from</a:t>
            </a:r>
            <a:br>
              <a:rPr lang="en-US" b="1" dirty="0">
                <a:latin typeface="Montserrat" pitchFamily="2" charset="77"/>
              </a:rPr>
            </a:br>
            <a:r>
              <a:rPr lang="en-US" sz="1400" dirty="0"/>
              <a:t>Range from $150,000 CAD to $325,000 CAD</a:t>
            </a:r>
          </a:p>
          <a:p>
            <a:pPr>
              <a:spcBef>
                <a:spcPts val="1800"/>
              </a:spcBef>
            </a:pPr>
            <a:r>
              <a:rPr lang="en-US" b="1" dirty="0">
                <a:latin typeface="Montserrat" pitchFamily="2" charset="77"/>
              </a:rPr>
              <a:t>Interest rates range from</a:t>
            </a:r>
            <a:br>
              <a:rPr lang="en-US" dirty="0"/>
            </a:br>
            <a:r>
              <a:rPr lang="en-US" sz="1400" dirty="0"/>
              <a:t>CAD Prime -.25 –CAD Prime +1.75%</a:t>
            </a:r>
          </a:p>
          <a:p>
            <a:pPr>
              <a:spcBef>
                <a:spcPts val="1800"/>
              </a:spcBef>
            </a:pPr>
            <a:r>
              <a:rPr lang="en-US" b="1" dirty="0">
                <a:latin typeface="Montserrat" pitchFamily="2" charset="77"/>
              </a:rPr>
              <a:t>Lending criteria varies by </a:t>
            </a:r>
            <a:br>
              <a:rPr lang="en-US" b="1" dirty="0">
                <a:latin typeface="Montserrat" pitchFamily="2" charset="77"/>
              </a:rPr>
            </a:br>
            <a:r>
              <a:rPr lang="en-US" b="1" dirty="0">
                <a:latin typeface="Montserrat" pitchFamily="2" charset="77"/>
              </a:rPr>
              <a:t>lending institution</a:t>
            </a:r>
          </a:p>
        </p:txBody>
      </p:sp>
      <p:sp>
        <p:nvSpPr>
          <p:cNvPr id="5" name="Slide Number Placeholder 4"/>
          <p:cNvSpPr>
            <a:spLocks noGrp="1"/>
          </p:cNvSpPr>
          <p:nvPr>
            <p:ph type="sldNum" sz="quarter" idx="12"/>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a:ln>
                  <a:noFill/>
                </a:ln>
                <a:solidFill>
                  <a:srgbClr val="1E1E64"/>
                </a:solidFill>
                <a:effectLst/>
                <a:uLnTx/>
                <a:uFillTx/>
                <a:latin typeface="Montserrat Regular"/>
                <a:ea typeface="+mn-ea"/>
              </a:rPr>
              <a:pPr marL="0" marR="0" lvl="0" indent="0" algn="l" defTabSz="457189"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1E1E64"/>
              </a:solidFill>
              <a:effectLst/>
              <a:uLnTx/>
              <a:uFillTx/>
              <a:latin typeface="Montserrat Regular"/>
              <a:ea typeface="+mn-ea"/>
            </a:endParaRPr>
          </a:p>
        </p:txBody>
      </p:sp>
    </p:spTree>
    <p:extLst>
      <p:ext uri="{BB962C8B-B14F-4D97-AF65-F5344CB8AC3E}">
        <p14:creationId xmlns:p14="http://schemas.microsoft.com/office/powerpoint/2010/main" val="171660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FFFFFF"/>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Montserrat Regular"/>
              <a:ea typeface="+mn-ea"/>
            </a:endParaRPr>
          </a:p>
        </p:txBody>
      </p:sp>
      <p:sp>
        <p:nvSpPr>
          <p:cNvPr id="4" name="Title 5">
            <a:extLst>
              <a:ext uri="{FF2B5EF4-FFF2-40B4-BE49-F238E27FC236}">
                <a16:creationId xmlns:a16="http://schemas.microsoft.com/office/drawing/2014/main" id="{C1112C91-6E37-C949-8CD8-EE9BB1464171}"/>
              </a:ext>
            </a:extLst>
          </p:cNvPr>
          <p:cNvSpPr txBox="1">
            <a:spLocks/>
          </p:cNvSpPr>
          <p:nvPr/>
        </p:nvSpPr>
        <p:spPr>
          <a:xfrm>
            <a:off x="361950" y="3297201"/>
            <a:ext cx="7223878" cy="1615996"/>
          </a:xfrm>
          <a:prstGeom prst="rect">
            <a:avLst/>
          </a:prstGeom>
        </p:spPr>
        <p:txBody>
          <a:bodyPr>
            <a:normAutofit/>
          </a:bodyPr>
          <a:lstStyle>
            <a:lvl1pPr algn="l" defTabSz="457200" rtl="0" eaLnBrk="1" latinLnBrk="0" hangingPunct="1">
              <a:spcBef>
                <a:spcPct val="0"/>
              </a:spcBef>
              <a:buNone/>
              <a:defRPr sz="3000" b="0" i="0" kern="1200">
                <a:solidFill>
                  <a:srgbClr val="FFFFFF"/>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ontserrat Medium"/>
                <a:ea typeface="+mj-ea"/>
              </a:rPr>
              <a:t>St. George’s University</a:t>
            </a:r>
            <a:br>
              <a:rPr kumimoji="0" lang="en-US" sz="4800" b="0" i="0" u="none" strike="noStrike" kern="1200" cap="none" spc="0" normalizeH="0" baseline="0" noProof="0" dirty="0">
                <a:ln>
                  <a:noFill/>
                </a:ln>
                <a:solidFill>
                  <a:srgbClr val="FFFFFF"/>
                </a:solidFill>
                <a:effectLst/>
                <a:uLnTx/>
                <a:uFillTx/>
                <a:latin typeface="Montserrat Medium"/>
                <a:ea typeface="+mj-ea"/>
              </a:rPr>
            </a:br>
            <a:r>
              <a:rPr kumimoji="0" lang="en-US" sz="4800" b="0" i="0" u="none" strike="noStrike" kern="1200" cap="none" spc="0" normalizeH="0" baseline="0" noProof="0" dirty="0">
                <a:ln>
                  <a:noFill/>
                </a:ln>
                <a:solidFill>
                  <a:srgbClr val="FFFFFF"/>
                </a:solidFill>
                <a:effectLst/>
                <a:uLnTx/>
                <a:uFillTx/>
                <a:latin typeface="Montserrat Medium"/>
                <a:ea typeface="+mj-ea"/>
              </a:rPr>
              <a:t>School of Medicine</a:t>
            </a:r>
          </a:p>
        </p:txBody>
      </p:sp>
    </p:spTree>
    <p:extLst>
      <p:ext uri="{BB962C8B-B14F-4D97-AF65-F5344CB8AC3E}">
        <p14:creationId xmlns:p14="http://schemas.microsoft.com/office/powerpoint/2010/main" val="419549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1"/>
          <a:stretch/>
        </p:blipFill>
        <p:spPr>
          <a:xfrm>
            <a:off x="0" y="-9002"/>
            <a:ext cx="4565650" cy="5152501"/>
          </a:xfrm>
        </p:spPr>
      </p:pic>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1E1E64"/>
              </a:solidFill>
              <a:effectLst/>
              <a:uLnTx/>
              <a:uFillTx/>
              <a:latin typeface="Montserrat Regular"/>
              <a:ea typeface="+mn-ea"/>
            </a:endParaRPr>
          </a:p>
        </p:txBody>
      </p:sp>
      <p:sp>
        <p:nvSpPr>
          <p:cNvPr id="4" name="Content Placeholder 3">
            <a:extLst>
              <a:ext uri="{FF2B5EF4-FFF2-40B4-BE49-F238E27FC236}">
                <a16:creationId xmlns:a16="http://schemas.microsoft.com/office/drawing/2014/main" id="{A6543865-420A-F74E-8064-353D524D9BA7}"/>
              </a:ext>
            </a:extLst>
          </p:cNvPr>
          <p:cNvSpPr>
            <a:spLocks noGrp="1"/>
          </p:cNvSpPr>
          <p:nvPr>
            <p:ph idx="1"/>
          </p:nvPr>
        </p:nvSpPr>
        <p:spPr>
          <a:xfrm>
            <a:off x="4876800" y="834887"/>
            <a:ext cx="3810000" cy="3502651"/>
          </a:xfrm>
        </p:spPr>
        <p:txBody>
          <a:bodyPr>
            <a:normAutofit/>
          </a:bodyPr>
          <a:lstStyle/>
          <a:p>
            <a:pPr marL="342900" indent="-342900">
              <a:buFont typeface="Arial" panose="020B0604020202020204" pitchFamily="34" charset="0"/>
              <a:buChar char="•"/>
            </a:pPr>
            <a:r>
              <a:rPr lang="en-US" b="1" dirty="0">
                <a:latin typeface="Montserrat" pitchFamily="2" charset="77"/>
              </a:rPr>
              <a:t>SGU provides predictability on US/Canadian exchange rates</a:t>
            </a:r>
          </a:p>
          <a:p>
            <a:pPr marL="342900" indent="-342900">
              <a:buFont typeface="Arial" panose="020B0604020202020204" pitchFamily="34" charset="0"/>
              <a:buChar char="•"/>
            </a:pPr>
            <a:r>
              <a:rPr lang="en-US" dirty="0">
                <a:latin typeface="Montserrat" pitchFamily="2" charset="77"/>
              </a:rPr>
              <a:t>Exchange rate is locked for tuition and fees for your entire education at SGU</a:t>
            </a:r>
          </a:p>
          <a:p>
            <a:pPr marL="342900" indent="-342900">
              <a:buFont typeface="Arial" panose="020B0604020202020204" pitchFamily="34" charset="0"/>
              <a:buChar char="•"/>
            </a:pPr>
            <a:r>
              <a:rPr lang="en-US" b="1" dirty="0">
                <a:latin typeface="Montserrat" pitchFamily="2" charset="77"/>
              </a:rPr>
              <a:t>Students </a:t>
            </a:r>
            <a:r>
              <a:rPr lang="en-US" b="1">
                <a:latin typeface="Montserrat" pitchFamily="2" charset="77"/>
              </a:rPr>
              <a:t>who enter </a:t>
            </a:r>
            <a:r>
              <a:rPr lang="en-US" b="1" dirty="0">
                <a:latin typeface="Montserrat" pitchFamily="2" charset="77"/>
              </a:rPr>
              <a:t>in the 2021/2022 year: </a:t>
            </a:r>
            <a:r>
              <a:rPr lang="en-US" dirty="0">
                <a:latin typeface="Montserrat" pitchFamily="2" charset="77"/>
              </a:rPr>
              <a:t>Currency exchange rate lock for tuition will be no higher than 1.26</a:t>
            </a:r>
          </a:p>
          <a:p>
            <a:pPr marL="342900" indent="-342900">
              <a:buFont typeface="Arial" panose="020B0604020202020204" pitchFamily="34" charset="0"/>
              <a:buChar char="•"/>
            </a:pPr>
            <a:r>
              <a:rPr lang="en-US" b="1" dirty="0">
                <a:latin typeface="Montserrat" pitchFamily="2" charset="77"/>
              </a:rPr>
              <a:t>You will always benefit from the better rate</a:t>
            </a:r>
            <a:endParaRPr lang="en-CA" b="1" dirty="0">
              <a:latin typeface="Montserrat" pitchFamily="2" charset="77"/>
            </a:endParaRPr>
          </a:p>
          <a:p>
            <a:endParaRPr lang="en-US" dirty="0"/>
          </a:p>
        </p:txBody>
      </p:sp>
      <p:sp>
        <p:nvSpPr>
          <p:cNvPr id="15" name="Title 5">
            <a:extLst>
              <a:ext uri="{FF2B5EF4-FFF2-40B4-BE49-F238E27FC236}">
                <a16:creationId xmlns:a16="http://schemas.microsoft.com/office/drawing/2014/main" id="{98C47CE3-E870-774E-B942-54DA8BC6F554}"/>
              </a:ext>
            </a:extLst>
          </p:cNvPr>
          <p:cNvSpPr txBox="1">
            <a:spLocks/>
          </p:cNvSpPr>
          <p:nvPr/>
        </p:nvSpPr>
        <p:spPr>
          <a:xfrm>
            <a:off x="4876800" y="205978"/>
            <a:ext cx="3810000" cy="855379"/>
          </a:xfrm>
          <a:prstGeom prst="rect">
            <a:avLst/>
          </a:prstGeom>
        </p:spPr>
        <p:txBody>
          <a:bodyPr vert="horz" lIns="91440" tIns="45720" rIns="91440" bIns="45720" rtlCol="0" anchor="t" anchorCtr="0">
            <a:noAutofit/>
          </a:bodyPr>
          <a:lstStyle>
            <a:lvl1pPr algn="l" defTabSz="457200" rtl="0" eaLnBrk="1" latinLnBrk="0" hangingPunct="1">
              <a:spcBef>
                <a:spcPts val="1200"/>
              </a:spcBef>
              <a:buNone/>
              <a:defRPr sz="2400" b="0" i="0" kern="1200">
                <a:solidFill>
                  <a:srgbClr val="1E1E64"/>
                </a:solidFill>
                <a:latin typeface="Montserrat Medium"/>
                <a:ea typeface="+mj-ea"/>
                <a:cs typeface="Montserrat Medium"/>
              </a:defRPr>
            </a:lvl1p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a:ln>
                  <a:noFill/>
                </a:ln>
                <a:solidFill>
                  <a:srgbClr val="1E1E64"/>
                </a:solidFill>
                <a:effectLst/>
                <a:uLnTx/>
                <a:uFillTx/>
                <a:latin typeface="Montserrat Medium"/>
                <a:ea typeface="+mj-ea"/>
              </a:rPr>
              <a:t>Exchange Rate Lock</a:t>
            </a:r>
          </a:p>
        </p:txBody>
      </p:sp>
    </p:spTree>
    <p:extLst>
      <p:ext uri="{BB962C8B-B14F-4D97-AF65-F5344CB8AC3E}">
        <p14:creationId xmlns:p14="http://schemas.microsoft.com/office/powerpoint/2010/main" val="366214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FFFFFF"/>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FFFFFF"/>
              </a:solidFill>
              <a:effectLst/>
              <a:uLnTx/>
              <a:uFillTx/>
              <a:latin typeface="Montserrat Regular"/>
              <a:ea typeface="+mn-ea"/>
            </a:endParaRPr>
          </a:p>
        </p:txBody>
      </p:sp>
      <p:sp>
        <p:nvSpPr>
          <p:cNvPr id="5" name="Title 4">
            <a:extLst>
              <a:ext uri="{FF2B5EF4-FFF2-40B4-BE49-F238E27FC236}">
                <a16:creationId xmlns:a16="http://schemas.microsoft.com/office/drawing/2014/main" id="{71A601D2-62B9-7C46-A5FA-8D1BFBDB25F0}"/>
              </a:ext>
            </a:extLst>
          </p:cNvPr>
          <p:cNvSpPr>
            <a:spLocks noGrp="1"/>
          </p:cNvSpPr>
          <p:nvPr>
            <p:ph type="ctrTitle"/>
          </p:nvPr>
        </p:nvSpPr>
        <p:spPr>
          <a:xfrm>
            <a:off x="1793678" y="179764"/>
            <a:ext cx="5269117" cy="1054828"/>
          </a:xfrm>
        </p:spPr>
        <p:txBody>
          <a:bodyPr>
            <a:normAutofit/>
          </a:bodyPr>
          <a:lstStyle/>
          <a:p>
            <a:r>
              <a:rPr lang="en-US" dirty="0"/>
              <a:t>You have many options to </a:t>
            </a:r>
            <a:br>
              <a:rPr lang="en-US" dirty="0"/>
            </a:br>
            <a:r>
              <a:rPr lang="en-US" dirty="0"/>
              <a:t>help fund your education</a:t>
            </a:r>
          </a:p>
        </p:txBody>
      </p:sp>
      <p:sp>
        <p:nvSpPr>
          <p:cNvPr id="8" name="Title 1">
            <a:extLst>
              <a:ext uri="{FF2B5EF4-FFF2-40B4-BE49-F238E27FC236}">
                <a16:creationId xmlns:a16="http://schemas.microsoft.com/office/drawing/2014/main" id="{C9B60797-D7E9-B341-9698-AC05CDE0D8C4}"/>
              </a:ext>
            </a:extLst>
          </p:cNvPr>
          <p:cNvSpPr txBox="1">
            <a:spLocks/>
          </p:cNvSpPr>
          <p:nvPr/>
        </p:nvSpPr>
        <p:spPr>
          <a:xfrm>
            <a:off x="1887253" y="1653260"/>
            <a:ext cx="2540984" cy="486876"/>
          </a:xfrm>
          <a:prstGeom prst="rect">
            <a:avLst/>
          </a:prstGeom>
        </p:spPr>
        <p:txBody>
          <a:bodyPr vert="horz" lIns="91440" tIns="45720" rIns="91440" bIns="45720" rtlCol="0" anchor="ctr" anchorCtr="0">
            <a:normAutofit fontScale="97500"/>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Medium"/>
                <a:ea typeface="+mj-ea"/>
              </a:rPr>
              <a:t>Scholarships</a:t>
            </a:r>
            <a:endParaRPr kumimoji="0" lang="en-US" sz="2000" b="0" i="0" u="none" strike="noStrike" kern="1200" cap="none" spc="0" normalizeH="0" baseline="0" noProof="0" dirty="0">
              <a:ln>
                <a:noFill/>
              </a:ln>
              <a:solidFill>
                <a:srgbClr val="00BEC8"/>
              </a:solidFill>
              <a:effectLst/>
              <a:uLnTx/>
              <a:uFillTx/>
              <a:latin typeface="Montserrat Medium"/>
              <a:ea typeface="+mj-ea"/>
            </a:endParaRPr>
          </a:p>
        </p:txBody>
      </p:sp>
      <p:sp>
        <p:nvSpPr>
          <p:cNvPr id="9" name="Title 1">
            <a:extLst>
              <a:ext uri="{FF2B5EF4-FFF2-40B4-BE49-F238E27FC236}">
                <a16:creationId xmlns:a16="http://schemas.microsoft.com/office/drawing/2014/main" id="{E6F78ABF-1005-BF42-B7A5-86998C542035}"/>
              </a:ext>
            </a:extLst>
          </p:cNvPr>
          <p:cNvSpPr txBox="1">
            <a:spLocks/>
          </p:cNvSpPr>
          <p:nvPr/>
        </p:nvSpPr>
        <p:spPr>
          <a:xfrm>
            <a:off x="2203294" y="2758319"/>
            <a:ext cx="2540984" cy="486876"/>
          </a:xfrm>
          <a:prstGeom prst="rect">
            <a:avLst/>
          </a:prstGeom>
        </p:spPr>
        <p:txBody>
          <a:bodyPr vert="horz" lIns="91440" tIns="45720" rIns="91440" bIns="45720" rtlCol="0" anchor="ctr" anchorCtr="0">
            <a:normAutofit fontScale="97500"/>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00BEC8"/>
              </a:solidFill>
              <a:effectLst/>
              <a:uLnTx/>
              <a:uFillTx/>
              <a:latin typeface="Montserrat Medium"/>
              <a:ea typeface="+mj-ea"/>
            </a:endParaRPr>
          </a:p>
        </p:txBody>
      </p:sp>
      <p:sp>
        <p:nvSpPr>
          <p:cNvPr id="10" name="Title 1">
            <a:extLst>
              <a:ext uri="{FF2B5EF4-FFF2-40B4-BE49-F238E27FC236}">
                <a16:creationId xmlns:a16="http://schemas.microsoft.com/office/drawing/2014/main" id="{8F682B80-D1FF-B14E-9775-48DB93925F3D}"/>
              </a:ext>
            </a:extLst>
          </p:cNvPr>
          <p:cNvSpPr txBox="1">
            <a:spLocks/>
          </p:cNvSpPr>
          <p:nvPr/>
        </p:nvSpPr>
        <p:spPr>
          <a:xfrm>
            <a:off x="1887253" y="2605083"/>
            <a:ext cx="2540984" cy="486876"/>
          </a:xfrm>
          <a:prstGeom prst="rect">
            <a:avLst/>
          </a:prstGeom>
        </p:spPr>
        <p:txBody>
          <a:bodyPr vert="horz" lIns="91440" tIns="45720" rIns="91440" bIns="45720" rtlCol="0" anchor="ctr" anchorCtr="0">
            <a:normAutofit fontScale="97500"/>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Medium"/>
                <a:ea typeface="+mj-ea"/>
              </a:rPr>
              <a:t>Lines of Credit</a:t>
            </a:r>
            <a:endParaRPr kumimoji="0" lang="en-US" sz="2000" b="0" i="0" u="none" strike="noStrike" kern="1200" cap="none" spc="0" normalizeH="0" baseline="0" noProof="0">
              <a:ln>
                <a:noFill/>
              </a:ln>
              <a:solidFill>
                <a:srgbClr val="00BEC8"/>
              </a:solidFill>
              <a:effectLst/>
              <a:uLnTx/>
              <a:uFillTx/>
              <a:latin typeface="Montserrat Medium"/>
              <a:ea typeface="+mj-ea"/>
            </a:endParaRPr>
          </a:p>
        </p:txBody>
      </p:sp>
      <p:sp>
        <p:nvSpPr>
          <p:cNvPr id="12" name="Title 1">
            <a:extLst>
              <a:ext uri="{FF2B5EF4-FFF2-40B4-BE49-F238E27FC236}">
                <a16:creationId xmlns:a16="http://schemas.microsoft.com/office/drawing/2014/main" id="{742C3A8A-CA12-BB48-914F-AC3971FCA5F6}"/>
              </a:ext>
            </a:extLst>
          </p:cNvPr>
          <p:cNvSpPr txBox="1">
            <a:spLocks/>
          </p:cNvSpPr>
          <p:nvPr/>
        </p:nvSpPr>
        <p:spPr>
          <a:xfrm>
            <a:off x="1887253" y="3440408"/>
            <a:ext cx="2540984" cy="764343"/>
          </a:xfrm>
          <a:prstGeom prst="rect">
            <a:avLst/>
          </a:prstGeom>
        </p:spPr>
        <p:txBody>
          <a:bodyPr vert="horz" lIns="91440" tIns="45720" rIns="91440" bIns="45720" rtlCol="0" anchor="ctr" anchorCtr="0">
            <a:normAutofit fontScale="97500"/>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Medium"/>
                <a:ea typeface="+mj-ea"/>
              </a:rPr>
              <a:t>Federal and Provincial Loans</a:t>
            </a:r>
            <a:endParaRPr kumimoji="0" lang="en-US" sz="2000" b="0" i="0" u="none" strike="noStrike" kern="1200" cap="none" spc="0" normalizeH="0" baseline="0" noProof="0">
              <a:ln>
                <a:noFill/>
              </a:ln>
              <a:solidFill>
                <a:srgbClr val="00BEC8"/>
              </a:solidFill>
              <a:effectLst/>
              <a:uLnTx/>
              <a:uFillTx/>
              <a:latin typeface="Montserrat Medium"/>
              <a:ea typeface="+mj-ea"/>
            </a:endParaRPr>
          </a:p>
        </p:txBody>
      </p:sp>
      <p:sp>
        <p:nvSpPr>
          <p:cNvPr id="15" name="Title 1">
            <a:extLst>
              <a:ext uri="{FF2B5EF4-FFF2-40B4-BE49-F238E27FC236}">
                <a16:creationId xmlns:a16="http://schemas.microsoft.com/office/drawing/2014/main" id="{3E36FE0F-B8CE-474C-B36A-BF418857A5B9}"/>
              </a:ext>
            </a:extLst>
          </p:cNvPr>
          <p:cNvSpPr txBox="1">
            <a:spLocks/>
          </p:cNvSpPr>
          <p:nvPr/>
        </p:nvSpPr>
        <p:spPr>
          <a:xfrm>
            <a:off x="5670214" y="1479880"/>
            <a:ext cx="2110288" cy="759500"/>
          </a:xfrm>
          <a:prstGeom prst="rect">
            <a:avLst/>
          </a:prstGeom>
        </p:spPr>
        <p:txBody>
          <a:bodyPr vert="horz" lIns="91440" tIns="45720" rIns="91440" bIns="45720" rtlCol="0" anchor="ctr" anchorCtr="0">
            <a:normAutofit fontScale="97500"/>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Medium"/>
                <a:ea typeface="+mj-ea"/>
              </a:rPr>
              <a:t>Family Contributions</a:t>
            </a:r>
            <a:endParaRPr kumimoji="0" lang="en-US" sz="2000" b="0" i="0" u="none" strike="noStrike" kern="1200" cap="none" spc="0" normalizeH="0" baseline="0" noProof="0" dirty="0">
              <a:ln>
                <a:noFill/>
              </a:ln>
              <a:solidFill>
                <a:srgbClr val="00BEC8"/>
              </a:solidFill>
              <a:effectLst/>
              <a:uLnTx/>
              <a:uFillTx/>
              <a:latin typeface="Montserrat Medium"/>
              <a:ea typeface="+mj-ea"/>
            </a:endParaRPr>
          </a:p>
        </p:txBody>
      </p:sp>
      <p:sp>
        <p:nvSpPr>
          <p:cNvPr id="16" name="Title 1">
            <a:extLst>
              <a:ext uri="{FF2B5EF4-FFF2-40B4-BE49-F238E27FC236}">
                <a16:creationId xmlns:a16="http://schemas.microsoft.com/office/drawing/2014/main" id="{9F21F3B0-D906-534E-913E-4AF6EF105824}"/>
              </a:ext>
            </a:extLst>
          </p:cNvPr>
          <p:cNvSpPr txBox="1">
            <a:spLocks/>
          </p:cNvSpPr>
          <p:nvPr/>
        </p:nvSpPr>
        <p:spPr>
          <a:xfrm>
            <a:off x="5670214" y="2616955"/>
            <a:ext cx="2540984" cy="486876"/>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Medium"/>
                <a:ea typeface="+mj-ea"/>
              </a:rPr>
              <a:t>SGU Institutional Loan</a:t>
            </a:r>
            <a:endParaRPr kumimoji="0" lang="en-US" sz="2000" b="0" i="0" u="none" strike="noStrike" kern="1200" cap="none" spc="0" normalizeH="0" baseline="0" noProof="0">
              <a:ln>
                <a:noFill/>
              </a:ln>
              <a:solidFill>
                <a:srgbClr val="00BEC8"/>
              </a:solidFill>
              <a:effectLst/>
              <a:uLnTx/>
              <a:uFillTx/>
              <a:latin typeface="Montserrat Medium"/>
              <a:ea typeface="+mj-ea"/>
            </a:endParaRPr>
          </a:p>
        </p:txBody>
      </p:sp>
      <p:pic>
        <p:nvPicPr>
          <p:cNvPr id="4" name="Picture 3">
            <a:extLst>
              <a:ext uri="{FF2B5EF4-FFF2-40B4-BE49-F238E27FC236}">
                <a16:creationId xmlns:a16="http://schemas.microsoft.com/office/drawing/2014/main" id="{D5B60EEB-E70C-2F44-B16C-CB52A71E3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1425" y="1467065"/>
            <a:ext cx="858355" cy="858355"/>
          </a:xfrm>
          <a:prstGeom prst="rect">
            <a:avLst/>
          </a:prstGeom>
        </p:spPr>
      </p:pic>
      <p:pic>
        <p:nvPicPr>
          <p:cNvPr id="32" name="Picture 31">
            <a:extLst>
              <a:ext uri="{FF2B5EF4-FFF2-40B4-BE49-F238E27FC236}">
                <a16:creationId xmlns:a16="http://schemas.microsoft.com/office/drawing/2014/main" id="{AD04195F-CFDD-AA41-8B24-DF4DB228F2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1425" y="2422097"/>
            <a:ext cx="858355" cy="858355"/>
          </a:xfrm>
          <a:prstGeom prst="rect">
            <a:avLst/>
          </a:prstGeom>
        </p:spPr>
      </p:pic>
      <p:pic>
        <p:nvPicPr>
          <p:cNvPr id="33" name="Picture 32">
            <a:extLst>
              <a:ext uri="{FF2B5EF4-FFF2-40B4-BE49-F238E27FC236}">
                <a16:creationId xmlns:a16="http://schemas.microsoft.com/office/drawing/2014/main" id="{D1446018-7F10-3F4F-8A3A-DBD811E710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390" y="1467065"/>
            <a:ext cx="858355" cy="858355"/>
          </a:xfrm>
          <a:prstGeom prst="rect">
            <a:avLst/>
          </a:prstGeom>
        </p:spPr>
      </p:pic>
      <p:pic>
        <p:nvPicPr>
          <p:cNvPr id="34" name="Picture 33">
            <a:extLst>
              <a:ext uri="{FF2B5EF4-FFF2-40B4-BE49-F238E27FC236}">
                <a16:creationId xmlns:a16="http://schemas.microsoft.com/office/drawing/2014/main" id="{14504102-ADFB-2846-9269-54FC6C0508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390" y="2422097"/>
            <a:ext cx="858355" cy="858355"/>
          </a:xfrm>
          <a:prstGeom prst="rect">
            <a:avLst/>
          </a:prstGeom>
        </p:spPr>
      </p:pic>
      <p:pic>
        <p:nvPicPr>
          <p:cNvPr id="35" name="Picture 34">
            <a:extLst>
              <a:ext uri="{FF2B5EF4-FFF2-40B4-BE49-F238E27FC236}">
                <a16:creationId xmlns:a16="http://schemas.microsoft.com/office/drawing/2014/main" id="{386E1340-C8B8-1B48-B08F-85442EE28E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3390" y="3397224"/>
            <a:ext cx="858355" cy="858355"/>
          </a:xfrm>
          <a:prstGeom prst="rect">
            <a:avLst/>
          </a:prstGeom>
        </p:spPr>
      </p:pic>
      <p:sp>
        <p:nvSpPr>
          <p:cNvPr id="17" name="Title 1">
            <a:extLst>
              <a:ext uri="{FF2B5EF4-FFF2-40B4-BE49-F238E27FC236}">
                <a16:creationId xmlns:a16="http://schemas.microsoft.com/office/drawing/2014/main" id="{54002FD5-9E80-45C7-B8BE-BA6151185C5B}"/>
              </a:ext>
            </a:extLst>
          </p:cNvPr>
          <p:cNvSpPr txBox="1">
            <a:spLocks/>
          </p:cNvSpPr>
          <p:nvPr/>
        </p:nvSpPr>
        <p:spPr>
          <a:xfrm>
            <a:off x="5670214" y="3562868"/>
            <a:ext cx="2540984" cy="486876"/>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3000" b="0" i="0" kern="1200">
                <a:solidFill>
                  <a:schemeClr val="bg1"/>
                </a:solidFill>
                <a:latin typeface="Montserrat Medium"/>
                <a:ea typeface="+mj-ea"/>
                <a:cs typeface="Montserrat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Medium"/>
                <a:ea typeface="+mj-ea"/>
              </a:rPr>
              <a:t>Exchange Rate Lock</a:t>
            </a:r>
            <a:endParaRPr kumimoji="0" lang="en-US" sz="2000" b="0" i="0" u="none" strike="noStrike" kern="1200" cap="none" spc="0" normalizeH="0" baseline="0" noProof="0">
              <a:ln>
                <a:noFill/>
              </a:ln>
              <a:solidFill>
                <a:srgbClr val="00BEC8"/>
              </a:solidFill>
              <a:effectLst/>
              <a:uLnTx/>
              <a:uFillTx/>
              <a:latin typeface="Montserrat Medium"/>
              <a:ea typeface="+mj-ea"/>
            </a:endParaRPr>
          </a:p>
        </p:txBody>
      </p:sp>
      <p:pic>
        <p:nvPicPr>
          <p:cNvPr id="18" name="Picture 17">
            <a:extLst>
              <a:ext uri="{FF2B5EF4-FFF2-40B4-BE49-F238E27FC236}">
                <a16:creationId xmlns:a16="http://schemas.microsoft.com/office/drawing/2014/main" id="{AFADADD7-BF0B-4304-B6E1-6069265CF91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721425" y="3377129"/>
            <a:ext cx="858355" cy="858355"/>
          </a:xfrm>
          <a:prstGeom prst="rect">
            <a:avLst/>
          </a:prstGeom>
        </p:spPr>
      </p:pic>
      <p:sp>
        <p:nvSpPr>
          <p:cNvPr id="20" name="TextBox 19">
            <a:extLst>
              <a:ext uri="{FF2B5EF4-FFF2-40B4-BE49-F238E27FC236}">
                <a16:creationId xmlns:a16="http://schemas.microsoft.com/office/drawing/2014/main" id="{572B49BA-BE83-3E4D-A9E2-66B832B6DC66}"/>
              </a:ext>
            </a:extLst>
          </p:cNvPr>
          <p:cNvSpPr txBox="1"/>
          <p:nvPr/>
        </p:nvSpPr>
        <p:spPr>
          <a:xfrm>
            <a:off x="0" y="4694521"/>
            <a:ext cx="91440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ontserrat Medium"/>
                <a:ea typeface="+mn-ea"/>
                <a:cs typeface="+mn-cs"/>
              </a:rPr>
              <a:t>Students who have dual US citizenship may be eligible to apply for US Federal Student Loans</a:t>
            </a:r>
          </a:p>
        </p:txBody>
      </p:sp>
    </p:spTree>
    <p:extLst>
      <p:ext uri="{BB962C8B-B14F-4D97-AF65-F5344CB8AC3E}">
        <p14:creationId xmlns:p14="http://schemas.microsoft.com/office/powerpoint/2010/main" val="51443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sp>
        <p:nvSpPr>
          <p:cNvPr id="4" name="Slide Number Placeholder 3"/>
          <p:cNvSpPr>
            <a:spLocks noGrp="1"/>
          </p:cNvSpPr>
          <p:nvPr>
            <p:ph type="sldNum" sz="quarter" idx="12"/>
          </p:nvPr>
        </p:nvSpPr>
        <p:spPr/>
        <p:txBody>
          <a:bodyPr/>
          <a:lstStyle/>
          <a:p>
            <a:fld id="{AF88E988-FB04-AB4E-BE5A-59F242AF7F7A}" type="slidenum">
              <a:rPr lang="en-US" smtClean="0"/>
              <a:pPr/>
              <a:t>22</a:t>
            </a:fld>
            <a:endParaRPr lang="en-US" dirty="0"/>
          </a:p>
        </p:txBody>
      </p:sp>
      <p:pic>
        <p:nvPicPr>
          <p:cNvPr id="5" name="Picture 4" descr="PPT Assets_Step1.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136650"/>
            <a:ext cx="901700" cy="901700"/>
          </a:xfrm>
          <a:prstGeom prst="rect">
            <a:avLst/>
          </a:prstGeom>
        </p:spPr>
      </p:pic>
      <p:pic>
        <p:nvPicPr>
          <p:cNvPr id="6" name="Picture 5" descr="PPT Assets_Step2.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038350"/>
            <a:ext cx="901700" cy="901700"/>
          </a:xfrm>
          <a:prstGeom prst="rect">
            <a:avLst/>
          </a:prstGeom>
        </p:spPr>
      </p:pic>
      <p:pic>
        <p:nvPicPr>
          <p:cNvPr id="7" name="Picture 6" descr="PPT Assets_Step3.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2940050"/>
            <a:ext cx="901700" cy="901700"/>
          </a:xfrm>
          <a:prstGeom prst="rect">
            <a:avLst/>
          </a:prstGeom>
        </p:spPr>
      </p:pic>
      <p:pic>
        <p:nvPicPr>
          <p:cNvPr id="8" name="Picture 7" descr="PPT Assets_Step4.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200" y="3841750"/>
            <a:ext cx="901700" cy="901700"/>
          </a:xfrm>
          <a:prstGeom prst="rect">
            <a:avLst/>
          </a:prstGeom>
        </p:spPr>
      </p:pic>
      <p:pic>
        <p:nvPicPr>
          <p:cNvPr id="9" name="Picture 8" descr="PPT Assets_Step6.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25950" y="2038350"/>
            <a:ext cx="901700" cy="901700"/>
          </a:xfrm>
          <a:prstGeom prst="rect">
            <a:avLst/>
          </a:prstGeom>
        </p:spPr>
      </p:pic>
      <p:pic>
        <p:nvPicPr>
          <p:cNvPr id="10" name="Picture 9" descr="PPT Assets_Step7.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25950" y="2940050"/>
            <a:ext cx="901700" cy="901700"/>
          </a:xfrm>
          <a:prstGeom prst="rect">
            <a:avLst/>
          </a:prstGeom>
        </p:spPr>
      </p:pic>
      <p:pic>
        <p:nvPicPr>
          <p:cNvPr id="11" name="Picture 10" descr="PPT Assets_Step5.eps"/>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425950" y="1136650"/>
            <a:ext cx="901700" cy="901700"/>
          </a:xfrm>
          <a:prstGeom prst="rect">
            <a:avLst/>
          </a:prstGeom>
        </p:spPr>
      </p:pic>
      <p:sp>
        <p:nvSpPr>
          <p:cNvPr id="12" name="TextBox 11"/>
          <p:cNvSpPr txBox="1"/>
          <p:nvPr/>
        </p:nvSpPr>
        <p:spPr>
          <a:xfrm>
            <a:off x="1358900" y="1322060"/>
            <a:ext cx="2844800" cy="523220"/>
          </a:xfrm>
          <a:prstGeom prst="rect">
            <a:avLst/>
          </a:prstGeom>
          <a:noFill/>
        </p:spPr>
        <p:txBody>
          <a:bodyPr wrap="square" rtlCol="0">
            <a:spAutoFit/>
          </a:bodyPr>
          <a:lstStyle/>
          <a:p>
            <a:pPr marL="198000" indent="-198000">
              <a:buFont typeface="+mj-lt"/>
              <a:buAutoNum type="arabicPeriod"/>
            </a:pPr>
            <a:r>
              <a:rPr lang="en-US" sz="1400" dirty="0">
                <a:solidFill>
                  <a:schemeClr val="bg1"/>
                </a:solidFill>
                <a:latin typeface="Montserrat Medium"/>
                <a:cs typeface="Montserrat Medium"/>
              </a:rPr>
              <a:t>Submit application </a:t>
            </a:r>
            <a:r>
              <a:rPr lang="en-US" sz="1400" dirty="0">
                <a:solidFill>
                  <a:srgbClr val="00BEC8"/>
                </a:solidFill>
                <a:latin typeface="Montserrat Light"/>
                <a:cs typeface="Montserrat Light"/>
              </a:rPr>
              <a:t>sgu.edu/apply </a:t>
            </a:r>
          </a:p>
        </p:txBody>
      </p:sp>
      <p:sp>
        <p:nvSpPr>
          <p:cNvPr id="13" name="TextBox 12"/>
          <p:cNvSpPr txBox="1"/>
          <p:nvPr/>
        </p:nvSpPr>
        <p:spPr>
          <a:xfrm>
            <a:off x="1358900" y="2230110"/>
            <a:ext cx="2844800" cy="738664"/>
          </a:xfrm>
          <a:prstGeom prst="rect">
            <a:avLst/>
          </a:prstGeom>
          <a:noFill/>
        </p:spPr>
        <p:txBody>
          <a:bodyPr wrap="square" rtlCol="0">
            <a:spAutoFit/>
          </a:bodyPr>
          <a:lstStyle/>
          <a:p>
            <a:pPr marL="234000" indent="-234000">
              <a:buFont typeface="+mj-lt"/>
              <a:buAutoNum type="arabicPeriod" startAt="2"/>
            </a:pPr>
            <a:r>
              <a:rPr lang="en-US" sz="1400" dirty="0">
                <a:solidFill>
                  <a:schemeClr val="bg1"/>
                </a:solidFill>
                <a:latin typeface="Montserrat Medium"/>
                <a:cs typeface="Montserrat Medium"/>
              </a:rPr>
              <a:t>Submit MCAT, </a:t>
            </a:r>
            <a:br>
              <a:rPr lang="en-US" sz="1400" dirty="0">
                <a:solidFill>
                  <a:schemeClr val="bg1"/>
                </a:solidFill>
                <a:latin typeface="Montserrat Medium"/>
                <a:cs typeface="Montserrat Medium"/>
              </a:rPr>
            </a:br>
            <a:r>
              <a:rPr lang="en-US" sz="1400" dirty="0">
                <a:solidFill>
                  <a:schemeClr val="bg1"/>
                </a:solidFill>
                <a:latin typeface="Montserrat Medium"/>
                <a:cs typeface="Montserrat Medium"/>
              </a:rPr>
              <a:t>transcripts and letters </a:t>
            </a:r>
            <a:br>
              <a:rPr lang="en-US" sz="1400" dirty="0">
                <a:solidFill>
                  <a:schemeClr val="bg1"/>
                </a:solidFill>
                <a:latin typeface="Montserrat Medium"/>
                <a:cs typeface="Montserrat Medium"/>
              </a:rPr>
            </a:br>
            <a:r>
              <a:rPr lang="en-US" sz="1400" dirty="0">
                <a:solidFill>
                  <a:schemeClr val="bg1"/>
                </a:solidFill>
                <a:latin typeface="Montserrat Medium"/>
                <a:cs typeface="Montserrat Medium"/>
              </a:rPr>
              <a:t>of recommendation</a:t>
            </a:r>
            <a:endParaRPr lang="en-US" sz="1400" dirty="0">
              <a:solidFill>
                <a:srgbClr val="00BEC8"/>
              </a:solidFill>
              <a:latin typeface="Montserrat Medium"/>
              <a:cs typeface="Montserrat Medium"/>
            </a:endParaRPr>
          </a:p>
        </p:txBody>
      </p:sp>
      <p:sp>
        <p:nvSpPr>
          <p:cNvPr id="14" name="TextBox 13"/>
          <p:cNvSpPr txBox="1"/>
          <p:nvPr/>
        </p:nvSpPr>
        <p:spPr>
          <a:xfrm>
            <a:off x="1358900" y="3131810"/>
            <a:ext cx="2844800" cy="307777"/>
          </a:xfrm>
          <a:prstGeom prst="rect">
            <a:avLst/>
          </a:prstGeom>
          <a:noFill/>
        </p:spPr>
        <p:txBody>
          <a:bodyPr wrap="square" rtlCol="0">
            <a:spAutoFit/>
          </a:bodyPr>
          <a:lstStyle/>
          <a:p>
            <a:pPr marL="234000" indent="-234000">
              <a:buFont typeface="+mj-lt"/>
              <a:buAutoNum type="arabicPeriod" startAt="3"/>
            </a:pPr>
            <a:r>
              <a:rPr lang="en-US" sz="1400" dirty="0">
                <a:solidFill>
                  <a:schemeClr val="bg1"/>
                </a:solidFill>
                <a:latin typeface="Montserrat Medium"/>
                <a:cs typeface="Montserrat Medium"/>
              </a:rPr>
              <a:t>Interview</a:t>
            </a:r>
            <a:endParaRPr lang="en-US" sz="1400" dirty="0">
              <a:solidFill>
                <a:srgbClr val="00BEC8"/>
              </a:solidFill>
              <a:latin typeface="Montserrat Medium"/>
              <a:cs typeface="Montserrat Medium"/>
            </a:endParaRPr>
          </a:p>
        </p:txBody>
      </p:sp>
      <p:sp>
        <p:nvSpPr>
          <p:cNvPr id="15" name="TextBox 14"/>
          <p:cNvSpPr txBox="1"/>
          <p:nvPr/>
        </p:nvSpPr>
        <p:spPr>
          <a:xfrm>
            <a:off x="1358900" y="4033510"/>
            <a:ext cx="2844800" cy="307777"/>
          </a:xfrm>
          <a:prstGeom prst="rect">
            <a:avLst/>
          </a:prstGeom>
          <a:noFill/>
        </p:spPr>
        <p:txBody>
          <a:bodyPr wrap="square" rtlCol="0">
            <a:spAutoFit/>
          </a:bodyPr>
          <a:lstStyle/>
          <a:p>
            <a:pPr marL="234000" indent="-234000">
              <a:buFont typeface="+mj-lt"/>
              <a:buAutoNum type="arabicPeriod" startAt="4"/>
            </a:pPr>
            <a:r>
              <a:rPr lang="en-US" sz="1400" dirty="0">
                <a:solidFill>
                  <a:schemeClr val="bg1"/>
                </a:solidFill>
                <a:latin typeface="Montserrat Medium"/>
                <a:cs typeface="Montserrat Medium"/>
              </a:rPr>
              <a:t>Admissions decision</a:t>
            </a:r>
            <a:endParaRPr lang="en-US" sz="1400" dirty="0">
              <a:solidFill>
                <a:srgbClr val="00BEC8"/>
              </a:solidFill>
              <a:latin typeface="Montserrat Medium"/>
              <a:cs typeface="Montserrat Medium"/>
            </a:endParaRPr>
          </a:p>
        </p:txBody>
      </p:sp>
      <p:sp>
        <p:nvSpPr>
          <p:cNvPr id="16" name="TextBox 15"/>
          <p:cNvSpPr txBox="1"/>
          <p:nvPr/>
        </p:nvSpPr>
        <p:spPr>
          <a:xfrm>
            <a:off x="5327650" y="1322060"/>
            <a:ext cx="2844800" cy="523220"/>
          </a:xfrm>
          <a:prstGeom prst="rect">
            <a:avLst/>
          </a:prstGeom>
          <a:noFill/>
        </p:spPr>
        <p:txBody>
          <a:bodyPr wrap="square" rtlCol="0">
            <a:spAutoFit/>
          </a:bodyPr>
          <a:lstStyle/>
          <a:p>
            <a:pPr marL="234000" indent="-234000">
              <a:buFont typeface="+mj-lt"/>
              <a:buAutoNum type="arabicPeriod" startAt="5"/>
            </a:pPr>
            <a:r>
              <a:rPr lang="en-US" sz="1400" dirty="0">
                <a:solidFill>
                  <a:schemeClr val="bg1"/>
                </a:solidFill>
                <a:latin typeface="Montserrat Medium"/>
                <a:cs typeface="Montserrat Medium"/>
              </a:rPr>
              <a:t>Accept offer and submit deposit to secure your spot</a:t>
            </a:r>
            <a:endParaRPr lang="en-US" sz="1400" dirty="0">
              <a:solidFill>
                <a:srgbClr val="00BEC8"/>
              </a:solidFill>
              <a:latin typeface="Montserrat Medium"/>
              <a:cs typeface="Montserrat Medium"/>
            </a:endParaRPr>
          </a:p>
        </p:txBody>
      </p:sp>
      <p:sp>
        <p:nvSpPr>
          <p:cNvPr id="17" name="TextBox 16"/>
          <p:cNvSpPr txBox="1"/>
          <p:nvPr/>
        </p:nvSpPr>
        <p:spPr>
          <a:xfrm>
            <a:off x="5327650" y="2230110"/>
            <a:ext cx="2844800" cy="307777"/>
          </a:xfrm>
          <a:prstGeom prst="rect">
            <a:avLst/>
          </a:prstGeom>
          <a:noFill/>
        </p:spPr>
        <p:txBody>
          <a:bodyPr wrap="square" rtlCol="0">
            <a:spAutoFit/>
          </a:bodyPr>
          <a:lstStyle/>
          <a:p>
            <a:pPr marL="234000" indent="-234000">
              <a:buFont typeface="+mj-lt"/>
              <a:buAutoNum type="arabicPeriod" startAt="6"/>
            </a:pPr>
            <a:r>
              <a:rPr lang="en-US" sz="1400" dirty="0">
                <a:solidFill>
                  <a:schemeClr val="bg1"/>
                </a:solidFill>
                <a:latin typeface="Montserrat Medium"/>
                <a:cs typeface="Montserrat Medium"/>
              </a:rPr>
              <a:t>Travel to Grenada or UK</a:t>
            </a:r>
            <a:endParaRPr lang="en-US" sz="1400" dirty="0">
              <a:solidFill>
                <a:srgbClr val="00BEC8"/>
              </a:solidFill>
              <a:latin typeface="Montserrat Medium"/>
              <a:cs typeface="Montserrat Medium"/>
            </a:endParaRPr>
          </a:p>
        </p:txBody>
      </p:sp>
      <p:sp>
        <p:nvSpPr>
          <p:cNvPr id="18" name="TextBox 17"/>
          <p:cNvSpPr txBox="1"/>
          <p:nvPr/>
        </p:nvSpPr>
        <p:spPr>
          <a:xfrm>
            <a:off x="5327650" y="3131810"/>
            <a:ext cx="2844800" cy="307777"/>
          </a:xfrm>
          <a:prstGeom prst="rect">
            <a:avLst/>
          </a:prstGeom>
          <a:noFill/>
        </p:spPr>
        <p:txBody>
          <a:bodyPr wrap="square" rtlCol="0">
            <a:spAutoFit/>
          </a:bodyPr>
          <a:lstStyle/>
          <a:p>
            <a:pPr marL="234000" indent="-234000">
              <a:buFont typeface="+mj-lt"/>
              <a:buAutoNum type="arabicPeriod" startAt="7"/>
            </a:pPr>
            <a:r>
              <a:rPr lang="en-US" sz="1400" dirty="0">
                <a:solidFill>
                  <a:schemeClr val="bg1"/>
                </a:solidFill>
                <a:latin typeface="Montserrat Medium"/>
                <a:cs typeface="Montserrat Medium"/>
              </a:rPr>
              <a:t>Start studying medicine!</a:t>
            </a:r>
            <a:endParaRPr lang="en-US" sz="1400" dirty="0">
              <a:solidFill>
                <a:srgbClr val="00BEC8"/>
              </a:solidFill>
              <a:latin typeface="Montserrat Medium"/>
              <a:cs typeface="Montserrat Medium"/>
            </a:endParaRPr>
          </a:p>
        </p:txBody>
      </p:sp>
    </p:spTree>
    <p:extLst>
      <p:ext uri="{BB962C8B-B14F-4D97-AF65-F5344CB8AC3E}">
        <p14:creationId xmlns:p14="http://schemas.microsoft.com/office/powerpoint/2010/main" val="477528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05979"/>
            <a:ext cx="8229600" cy="471354"/>
          </a:xfrm>
        </p:spPr>
        <p:txBody>
          <a:bodyPr>
            <a:normAutofit/>
          </a:bodyPr>
          <a:lstStyle/>
          <a:p>
            <a:pPr algn="ctr"/>
            <a:r>
              <a:rPr lang="en-US" sz="2000" dirty="0"/>
              <a:t>Your Canadian Representatives</a:t>
            </a: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1E1E64"/>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1E1E64"/>
              </a:solidFill>
              <a:effectLst/>
              <a:uLnTx/>
              <a:uFillTx/>
              <a:latin typeface="Montserrat Regular"/>
              <a:ea typeface="+mn-ea"/>
            </a:endParaRPr>
          </a:p>
        </p:txBody>
      </p:sp>
      <p:sp>
        <p:nvSpPr>
          <p:cNvPr id="7" name="TextBox 6"/>
          <p:cNvSpPr txBox="1"/>
          <p:nvPr/>
        </p:nvSpPr>
        <p:spPr>
          <a:xfrm>
            <a:off x="234882" y="935818"/>
            <a:ext cx="2400016"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tx2">
                    <a:lumMod val="75000"/>
                  </a:schemeClr>
                </a:solidFill>
                <a:effectLst/>
                <a:uLnTx/>
                <a:uFillTx/>
                <a:latin typeface="Montserrat ExtraBold"/>
                <a:ea typeface="+mn-ea"/>
                <a:cs typeface="Montserrat ExtraBold"/>
              </a:rPr>
              <a:t>Vancouver</a:t>
            </a:r>
          </a:p>
        </p:txBody>
      </p:sp>
      <p:sp>
        <p:nvSpPr>
          <p:cNvPr id="8" name="TextBox 7"/>
          <p:cNvSpPr txBox="1"/>
          <p:nvPr/>
        </p:nvSpPr>
        <p:spPr>
          <a:xfrm>
            <a:off x="279400" y="1410086"/>
            <a:ext cx="18181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1E64"/>
                </a:solidFill>
                <a:effectLst/>
                <a:uLnTx/>
                <a:uFillTx/>
                <a:latin typeface="Montserrat Medium"/>
                <a:ea typeface="+mn-ea"/>
                <a:cs typeface="Montserrat Medium"/>
              </a:rPr>
              <a:t>Claudia Bastien</a:t>
            </a:r>
            <a:endPar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endParaRPr>
          </a:p>
        </p:txBody>
      </p:sp>
      <p:sp>
        <p:nvSpPr>
          <p:cNvPr id="13" name="TextBox 12"/>
          <p:cNvSpPr txBox="1"/>
          <p:nvPr/>
        </p:nvSpPr>
        <p:spPr>
          <a:xfrm>
            <a:off x="7135134" y="3360081"/>
            <a:ext cx="1612942"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a:latin typeface="Montserrat ExtraBold"/>
                <a:cs typeface="Montserrat ExtraBold"/>
              </a:rPr>
              <a:t>Halifax</a:t>
            </a:r>
            <a:endParaRPr kumimoji="0" lang="en-US" sz="3000" b="0" i="0" u="none" strike="noStrike" kern="1200" cap="none" spc="0" normalizeH="0" baseline="0" noProof="0" dirty="0">
              <a:ln>
                <a:noFill/>
              </a:ln>
              <a:effectLst/>
              <a:uLnTx/>
              <a:uFillTx/>
              <a:latin typeface="Montserrat ExtraBold"/>
              <a:cs typeface="Montserrat ExtraBold"/>
            </a:endParaRPr>
          </a:p>
        </p:txBody>
      </p:sp>
      <p:sp>
        <p:nvSpPr>
          <p:cNvPr id="14" name="TextBox 13"/>
          <p:cNvSpPr txBox="1"/>
          <p:nvPr/>
        </p:nvSpPr>
        <p:spPr>
          <a:xfrm>
            <a:off x="7143786" y="3799524"/>
            <a:ext cx="152317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Stacey Lewis</a:t>
            </a:r>
          </a:p>
        </p:txBody>
      </p:sp>
      <p:sp>
        <p:nvSpPr>
          <p:cNvPr id="16" name="TextBox 15"/>
          <p:cNvSpPr txBox="1"/>
          <p:nvPr/>
        </p:nvSpPr>
        <p:spPr>
          <a:xfrm>
            <a:off x="6645306" y="1148957"/>
            <a:ext cx="1451038" cy="4770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500" dirty="0">
                <a:solidFill>
                  <a:schemeClr val="tx2">
                    <a:lumMod val="75000"/>
                  </a:schemeClr>
                </a:solidFill>
                <a:latin typeface="Montserrat ExtraBold"/>
                <a:cs typeface="Montserrat ExtraBold"/>
              </a:rPr>
              <a:t>Ottawa</a:t>
            </a:r>
            <a:endParaRPr kumimoji="0" lang="en-US" sz="2500" b="0" i="0" u="none" strike="noStrike" kern="1200" cap="none" spc="0" normalizeH="0" baseline="0" noProof="0" dirty="0">
              <a:ln>
                <a:noFill/>
              </a:ln>
              <a:solidFill>
                <a:schemeClr val="tx2">
                  <a:lumMod val="75000"/>
                </a:schemeClr>
              </a:solidFill>
              <a:effectLst/>
              <a:uLnTx/>
              <a:uFillTx/>
              <a:latin typeface="Montserrat ExtraBold"/>
              <a:cs typeface="Montserrat ExtraBold"/>
            </a:endParaRPr>
          </a:p>
        </p:txBody>
      </p:sp>
      <p:sp>
        <p:nvSpPr>
          <p:cNvPr id="17" name="TextBox 16"/>
          <p:cNvSpPr txBox="1"/>
          <p:nvPr/>
        </p:nvSpPr>
        <p:spPr>
          <a:xfrm>
            <a:off x="6645306" y="1558293"/>
            <a:ext cx="1741182" cy="584775"/>
          </a:xfrm>
          <a:prstGeom prst="rect">
            <a:avLst/>
          </a:prstGeom>
          <a:noFill/>
        </p:spPr>
        <p:txBody>
          <a:bodyPr wrap="none" rtlCol="0">
            <a:spAutoFit/>
          </a:bodyPr>
          <a:lstStyle/>
          <a:p>
            <a:pPr lvl="0">
              <a:defRPr/>
            </a:pPr>
            <a:r>
              <a:rPr lang="en-US" sz="1600" dirty="0">
                <a:solidFill>
                  <a:srgbClr val="1E1E64"/>
                </a:solidFill>
                <a:latin typeface="Montserrat Medium"/>
                <a:cs typeface="Montserrat Medium"/>
              </a:rPr>
              <a:t>Sandra Banner</a:t>
            </a:r>
            <a:br>
              <a:rPr lang="en-US" sz="1600" dirty="0">
                <a:solidFill>
                  <a:srgbClr val="1E1E64"/>
                </a:solidFill>
                <a:latin typeface="Montserrat Medium"/>
                <a:cs typeface="Montserrat Medium"/>
              </a:rPr>
            </a:br>
            <a:r>
              <a:rPr lang="en-US" sz="1600" dirty="0">
                <a:solidFill>
                  <a:srgbClr val="1E1E64"/>
                </a:solidFill>
                <a:latin typeface="Montserrat Medium"/>
                <a:cs typeface="Montserrat Medium"/>
              </a:rPr>
              <a:t>Charles </a:t>
            </a:r>
            <a:r>
              <a:rPr lang="en-US" sz="1600" dirty="0" err="1">
                <a:solidFill>
                  <a:srgbClr val="1E1E64"/>
                </a:solidFill>
                <a:latin typeface="Montserrat Medium"/>
                <a:cs typeface="Montserrat Medium"/>
              </a:rPr>
              <a:t>Furey</a:t>
            </a:r>
            <a:endPar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endParaRPr>
          </a:p>
        </p:txBody>
      </p:sp>
      <p:sp>
        <p:nvSpPr>
          <p:cNvPr id="19" name="TextBox 18"/>
          <p:cNvSpPr txBox="1"/>
          <p:nvPr/>
        </p:nvSpPr>
        <p:spPr>
          <a:xfrm>
            <a:off x="290255" y="3690131"/>
            <a:ext cx="1806905" cy="5539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a:latin typeface="Montserrat ExtraBold"/>
                <a:cs typeface="Montserrat ExtraBold"/>
              </a:rPr>
              <a:t>Toronto</a:t>
            </a:r>
            <a:endParaRPr kumimoji="0" lang="en-US" sz="3000" b="0" i="0" u="none" strike="noStrike" kern="1200" cap="none" spc="0" normalizeH="0" baseline="0" noProof="0" dirty="0">
              <a:ln>
                <a:noFill/>
              </a:ln>
              <a:effectLst/>
              <a:uLnTx/>
              <a:uFillTx/>
              <a:latin typeface="Montserrat ExtraBold"/>
              <a:cs typeface="Montserrat ExtraBold"/>
            </a:endParaRPr>
          </a:p>
        </p:txBody>
      </p:sp>
      <p:sp>
        <p:nvSpPr>
          <p:cNvPr id="20" name="TextBox 19"/>
          <p:cNvSpPr txBox="1"/>
          <p:nvPr/>
        </p:nvSpPr>
        <p:spPr>
          <a:xfrm>
            <a:off x="290255" y="4129572"/>
            <a:ext cx="160973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64"/>
                </a:solidFill>
                <a:effectLst/>
                <a:uLnTx/>
                <a:uFillTx/>
                <a:latin typeface="Montserrat Medium"/>
                <a:ea typeface="+mn-ea"/>
                <a:cs typeface="Montserrat Medium"/>
              </a:rPr>
              <a:t>Jibran Vahidy</a:t>
            </a:r>
          </a:p>
        </p:txBody>
      </p:sp>
      <p:cxnSp>
        <p:nvCxnSpPr>
          <p:cNvPr id="3" name="Straight Connector 2"/>
          <p:cNvCxnSpPr>
            <a:cxnSpLocks/>
            <a:endCxn id="33" idx="0"/>
          </p:cNvCxnSpPr>
          <p:nvPr/>
        </p:nvCxnSpPr>
        <p:spPr>
          <a:xfrm>
            <a:off x="2197055" y="1589624"/>
            <a:ext cx="614558" cy="2205025"/>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a:stCxn id="34" idx="2"/>
            <a:endCxn id="14" idx="1"/>
          </p:cNvCxnSpPr>
          <p:nvPr/>
        </p:nvCxnSpPr>
        <p:spPr>
          <a:xfrm flipV="1">
            <a:off x="6296308" y="3968801"/>
            <a:ext cx="847478" cy="368737"/>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a:stCxn id="17" idx="1"/>
            <a:endCxn id="35" idx="7"/>
          </p:cNvCxnSpPr>
          <p:nvPr/>
        </p:nvCxnSpPr>
        <p:spPr>
          <a:xfrm flipH="1">
            <a:off x="5549168" y="1850681"/>
            <a:ext cx="1096138" cy="2664267"/>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a:stCxn id="20" idx="3"/>
            <a:endCxn id="40" idx="6"/>
          </p:cNvCxnSpPr>
          <p:nvPr/>
        </p:nvCxnSpPr>
        <p:spPr>
          <a:xfrm>
            <a:off x="1899991" y="4298849"/>
            <a:ext cx="3510435" cy="421723"/>
          </a:xfrm>
          <a:prstGeom prst="line">
            <a:avLst/>
          </a:prstGeom>
          <a:ln>
            <a:solidFill>
              <a:srgbClr val="FF5000"/>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2769279" y="3794649"/>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6296308" y="4295204"/>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5476900" y="4502549"/>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p:cNvSpPr/>
          <p:nvPr/>
        </p:nvSpPr>
        <p:spPr>
          <a:xfrm>
            <a:off x="5325759" y="4678238"/>
            <a:ext cx="84667" cy="84667"/>
          </a:xfrm>
          <a:prstGeom prst="ellipse">
            <a:avLst/>
          </a:prstGeom>
          <a:solidFill>
            <a:schemeClr val="bg1"/>
          </a:solidFill>
          <a:ln w="19050" cmpd="sng">
            <a:solidFill>
              <a:srgbClr val="FF5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7394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4" name="Slide Number Placeholder 3"/>
          <p:cNvSpPr>
            <a:spLocks noGrp="1"/>
          </p:cNvSpPr>
          <p:nvPr>
            <p:ph type="sldNum" sz="quarter" idx="12"/>
          </p:nvPr>
        </p:nvSpPr>
        <p:spPr/>
        <p:txBody>
          <a:bodyPr/>
          <a:lstStyle/>
          <a:p>
            <a:pPr marL="0" marR="0" lvl="0" indent="0" algn="l" defTabSz="457178"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a:ln>
                  <a:noFill/>
                </a:ln>
                <a:solidFill>
                  <a:srgbClr val="FFFFFF"/>
                </a:solidFill>
                <a:effectLst/>
                <a:uLnTx/>
                <a:uFillTx/>
                <a:latin typeface="Montserrat Regular"/>
                <a:ea typeface="+mn-ea"/>
              </a:rPr>
              <a:pPr marL="0" marR="0" lvl="0" indent="0" algn="l" defTabSz="457178"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FFFFFF"/>
              </a:solidFill>
              <a:effectLst/>
              <a:uLnTx/>
              <a:uFillTx/>
              <a:latin typeface="Montserrat Regular"/>
              <a:ea typeface="+mn-ea"/>
            </a:endParaRPr>
          </a:p>
        </p:txBody>
      </p:sp>
      <p:sp>
        <p:nvSpPr>
          <p:cNvPr id="10" name="Content Placeholder 2"/>
          <p:cNvSpPr txBox="1">
            <a:spLocks/>
          </p:cNvSpPr>
          <p:nvPr/>
        </p:nvSpPr>
        <p:spPr>
          <a:xfrm>
            <a:off x="482598" y="2257260"/>
            <a:ext cx="2746637" cy="1200380"/>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James Brady-Mack</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Montserrat Regular"/>
                <a:ea typeface="+mn-ea"/>
              </a:rPr>
              <a:t>Associate Director, </a:t>
            </a:r>
            <a:br>
              <a:rPr kumimoji="0" lang="en-US" sz="1200" b="0" i="0" u="none" strike="noStrike" kern="1200" cap="none" spc="0" normalizeH="0" baseline="0" noProof="0" dirty="0">
                <a:ln>
                  <a:noFill/>
                </a:ln>
                <a:solidFill>
                  <a:srgbClr val="FFFFFF"/>
                </a:solidFill>
                <a:effectLst/>
                <a:uLnTx/>
                <a:uFillTx/>
                <a:latin typeface="Montserrat Regular"/>
                <a:ea typeface="+mn-ea"/>
              </a:rPr>
            </a:br>
            <a:r>
              <a:rPr kumimoji="0" lang="en-US" sz="1200" b="0" i="0" u="none" strike="noStrike" kern="1200" cap="none" spc="0" normalizeH="0" baseline="0" noProof="0" dirty="0">
                <a:ln>
                  <a:noFill/>
                </a:ln>
                <a:solidFill>
                  <a:srgbClr val="FFFFFF"/>
                </a:solidFill>
                <a:effectLst/>
                <a:uLnTx/>
                <a:uFillTx/>
                <a:latin typeface="Montserrat Regular"/>
                <a:ea typeface="+mn-ea"/>
              </a:rPr>
              <a:t>Admissions, Canada</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BEC8"/>
                </a:solidFill>
                <a:effectLst/>
                <a:uLnTx/>
                <a:uFillTx/>
                <a:latin typeface="Montserrat Regular"/>
                <a:ea typeface="+mn-ea"/>
              </a:rPr>
              <a:t>jbrady@sgu.edu</a:t>
            </a:r>
            <a:endParaRPr kumimoji="0" lang="en-US" sz="1200" b="0" i="0" u="none" strike="noStrike" kern="1200" cap="none" spc="0" normalizeH="0" baseline="0" noProof="0" dirty="0">
              <a:ln>
                <a:noFill/>
              </a:ln>
              <a:solidFill>
                <a:srgbClr val="00BEC8"/>
              </a:solidFill>
              <a:effectLst/>
              <a:uLnTx/>
              <a:uFillTx/>
              <a:latin typeface="Montserrat Regular"/>
              <a:ea typeface="+mn-ea"/>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BEC8"/>
                </a:solidFill>
                <a:effectLst/>
                <a:uLnTx/>
                <a:uFillTx/>
                <a:latin typeface="Montserrat Regular"/>
                <a:ea typeface="+mn-ea"/>
              </a:rPr>
              <a:t>(</a:t>
            </a:r>
            <a:r>
              <a:rPr kumimoji="0" lang="mr-IN" sz="1200" b="0" i="0" u="none" strike="noStrike" kern="1200" cap="none" spc="0" normalizeH="0" baseline="0" noProof="0" dirty="0">
                <a:ln>
                  <a:noFill/>
                </a:ln>
                <a:solidFill>
                  <a:srgbClr val="00BEC8"/>
                </a:solidFill>
                <a:effectLst/>
                <a:uLnTx/>
                <a:uFillTx/>
                <a:latin typeface="Montserrat Regular"/>
                <a:ea typeface="+mn-ea"/>
              </a:rPr>
              <a:t>800</a:t>
            </a:r>
            <a:r>
              <a:rPr kumimoji="0" lang="en-US" sz="1200" b="0" i="0" u="none" strike="noStrike" kern="1200" cap="none" spc="0" normalizeH="0" baseline="0" noProof="0" dirty="0">
                <a:ln>
                  <a:noFill/>
                </a:ln>
                <a:solidFill>
                  <a:srgbClr val="00BEC8"/>
                </a:solidFill>
                <a:effectLst/>
                <a:uLnTx/>
                <a:uFillTx/>
                <a:latin typeface="Montserrat Regular"/>
                <a:ea typeface="+mn-ea"/>
              </a:rPr>
              <a:t>) </a:t>
            </a:r>
            <a:r>
              <a:rPr kumimoji="0" lang="mr-IN" sz="1200" b="0" i="0" u="none" strike="noStrike" kern="1200" cap="none" spc="0" normalizeH="0" baseline="0" noProof="0" dirty="0">
                <a:ln>
                  <a:noFill/>
                </a:ln>
                <a:solidFill>
                  <a:srgbClr val="00BEC8"/>
                </a:solidFill>
                <a:effectLst/>
                <a:uLnTx/>
                <a:uFillTx/>
                <a:latin typeface="Montserrat Regular"/>
                <a:ea typeface="+mn-ea"/>
              </a:rPr>
              <a:t>899-6337</a:t>
            </a:r>
            <a:r>
              <a:rPr kumimoji="0" lang="en-US" sz="1200" b="0" i="0" u="none" strike="noStrike" kern="1200" cap="none" spc="0" normalizeH="0" baseline="0" noProof="0" dirty="0">
                <a:ln>
                  <a:noFill/>
                </a:ln>
                <a:solidFill>
                  <a:srgbClr val="00BEC8"/>
                </a:solidFill>
                <a:effectLst/>
                <a:uLnTx/>
                <a:uFillTx/>
                <a:latin typeface="Montserrat Regular"/>
                <a:ea typeface="+mn-ea"/>
              </a:rPr>
              <a:t> </a:t>
            </a:r>
            <a:r>
              <a:rPr kumimoji="0" lang="en-CA" sz="1200" b="0" i="0" u="none" strike="noStrike" kern="1200" cap="none" spc="0" normalizeH="0" baseline="0" noProof="0" dirty="0">
                <a:ln>
                  <a:noFill/>
                </a:ln>
                <a:solidFill>
                  <a:srgbClr val="00BEC8"/>
                </a:solidFill>
                <a:effectLst/>
                <a:uLnTx/>
                <a:uFillTx/>
                <a:latin typeface="Montserrat Regular"/>
                <a:ea typeface="+mn-ea"/>
              </a:rPr>
              <a:t>e</a:t>
            </a:r>
            <a:r>
              <a:rPr kumimoji="0" lang="mr-IN" sz="1200" b="0" i="0" u="none" strike="noStrike" kern="1200" cap="none" spc="0" normalizeH="0" baseline="0" noProof="0" dirty="0" err="1">
                <a:ln>
                  <a:noFill/>
                </a:ln>
                <a:solidFill>
                  <a:srgbClr val="00BEC8"/>
                </a:solidFill>
                <a:effectLst/>
                <a:uLnTx/>
                <a:uFillTx/>
                <a:latin typeface="Montserrat Regular"/>
                <a:ea typeface="+mn-ea"/>
              </a:rPr>
              <a:t>x</a:t>
            </a:r>
            <a:r>
              <a:rPr kumimoji="0" lang="en-CA" sz="1200" b="0" i="0" u="none" strike="noStrike" kern="1200" cap="none" spc="0" normalizeH="0" baseline="0" noProof="0" dirty="0">
                <a:ln>
                  <a:noFill/>
                </a:ln>
                <a:solidFill>
                  <a:srgbClr val="00BEC8"/>
                </a:solidFill>
                <a:effectLst/>
                <a:uLnTx/>
                <a:uFillTx/>
                <a:latin typeface="Montserrat Regular"/>
                <a:ea typeface="+mn-ea"/>
              </a:rPr>
              <a:t>t. </a:t>
            </a:r>
            <a:r>
              <a:rPr kumimoji="0" lang="en-US" sz="1200" b="0" i="0" u="none" strike="noStrike" kern="1200" cap="none" spc="0" normalizeH="0" baseline="0" noProof="0" dirty="0">
                <a:ln>
                  <a:noFill/>
                </a:ln>
                <a:solidFill>
                  <a:srgbClr val="00BEC8"/>
                </a:solidFill>
                <a:effectLst/>
                <a:uLnTx/>
                <a:uFillTx/>
                <a:latin typeface="Montserrat Regular"/>
                <a:ea typeface="+mn-ea"/>
              </a:rPr>
              <a:t>1219</a:t>
            </a:r>
          </a:p>
        </p:txBody>
      </p:sp>
      <p:sp>
        <p:nvSpPr>
          <p:cNvPr id="11" name="Content Placeholder 2">
            <a:extLst>
              <a:ext uri="{FF2B5EF4-FFF2-40B4-BE49-F238E27FC236}">
                <a16:creationId xmlns:a16="http://schemas.microsoft.com/office/drawing/2014/main" id="{2A892343-EE4F-B541-8BA3-9D64F71B1576}"/>
              </a:ext>
            </a:extLst>
          </p:cNvPr>
          <p:cNvSpPr txBox="1">
            <a:spLocks/>
          </p:cNvSpPr>
          <p:nvPr/>
        </p:nvSpPr>
        <p:spPr>
          <a:xfrm>
            <a:off x="3361263" y="2251381"/>
            <a:ext cx="2421467" cy="120038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Beth Cohen</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Montserrat Regular"/>
                <a:ea typeface="+mn-ea"/>
              </a:rPr>
              <a:t>Senior Canadian Financial Aid Loan Specialist</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BEC8"/>
                </a:solidFill>
                <a:effectLst/>
                <a:uLnTx/>
                <a:uFillTx/>
                <a:latin typeface="Montserrat Regular"/>
                <a:ea typeface="+mn-ea"/>
              </a:rPr>
              <a:t>FaidCanada@sgu.edu</a:t>
            </a:r>
            <a:endParaRPr kumimoji="0" lang="en-US" sz="1200" b="0" i="0" u="none" strike="noStrike" kern="1200" cap="none" spc="0" normalizeH="0" baseline="0" noProof="0" dirty="0">
              <a:ln>
                <a:noFill/>
              </a:ln>
              <a:solidFill>
                <a:srgbClr val="00BEC8"/>
              </a:solidFill>
              <a:effectLst/>
              <a:uLnTx/>
              <a:uFillTx/>
              <a:latin typeface="Montserrat Regular"/>
              <a:ea typeface="+mn-ea"/>
            </a:endParaRPr>
          </a:p>
          <a:p>
            <a:pPr marL="0" marR="0" lvl="0" indent="0" algn="l" defTabSz="457178" rtl="0" eaLnBrk="1" fontAlgn="auto" latinLnBrk="0" hangingPunct="1">
              <a:lnSpc>
                <a:spcPct val="100000"/>
              </a:lnSpc>
              <a:spcBef>
                <a:spcPct val="20000"/>
              </a:spcBef>
              <a:spcAft>
                <a:spcPts val="0"/>
              </a:spcAft>
              <a:buClrTx/>
              <a:buSzTx/>
              <a:buFont typeface="Arial"/>
              <a:buNone/>
              <a:tabLst/>
              <a:defRPr/>
            </a:pPr>
            <a:endParaRPr kumimoji="0" lang="mr-IN" sz="1200" b="0" i="0" u="none" strike="noStrike" kern="1200" cap="none" spc="0" normalizeH="0" baseline="0" noProof="0" dirty="0">
              <a:ln>
                <a:noFill/>
              </a:ln>
              <a:solidFill>
                <a:srgbClr val="00BEC8"/>
              </a:solidFill>
              <a:effectLst/>
              <a:uLnTx/>
              <a:uFillTx/>
              <a:latin typeface="Montserrat Regular"/>
              <a:ea typeface="+mn-ea"/>
            </a:endParaRPr>
          </a:p>
        </p:txBody>
      </p:sp>
      <p:sp>
        <p:nvSpPr>
          <p:cNvPr id="14" name="Content Placeholder 2">
            <a:extLst>
              <a:ext uri="{FF2B5EF4-FFF2-40B4-BE49-F238E27FC236}">
                <a16:creationId xmlns:a16="http://schemas.microsoft.com/office/drawing/2014/main" id="{AF420094-5E90-0949-B65E-231EDA68183E}"/>
              </a:ext>
            </a:extLst>
          </p:cNvPr>
          <p:cNvSpPr txBox="1">
            <a:spLocks/>
          </p:cNvSpPr>
          <p:nvPr/>
        </p:nvSpPr>
        <p:spPr>
          <a:xfrm>
            <a:off x="482598" y="882166"/>
            <a:ext cx="2553503" cy="121235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err="1">
                <a:ln>
                  <a:noFill/>
                </a:ln>
                <a:solidFill>
                  <a:srgbClr val="FFFFFF"/>
                </a:solidFill>
                <a:effectLst/>
                <a:uLnTx/>
                <a:uFillTx/>
                <a:latin typeface="Montserrat SemiBold"/>
                <a:ea typeface="+mn-ea"/>
                <a:cs typeface="Montserrat SemiBold"/>
              </a:rPr>
              <a:t>Jibran</a:t>
            </a: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 </a:t>
            </a:r>
            <a:r>
              <a:rPr kumimoji="0" lang="en-US" sz="1600" b="1" i="0" u="none" strike="noStrike" kern="1200" cap="none" spc="0" normalizeH="0" baseline="0" noProof="0" dirty="0" err="1">
                <a:ln>
                  <a:noFill/>
                </a:ln>
                <a:solidFill>
                  <a:srgbClr val="FFFFFF"/>
                </a:solidFill>
                <a:effectLst/>
                <a:uLnTx/>
                <a:uFillTx/>
                <a:latin typeface="Montserrat SemiBold"/>
                <a:ea typeface="+mn-ea"/>
                <a:cs typeface="Montserrat SemiBold"/>
              </a:rPr>
              <a:t>Vahidy</a:t>
            </a:r>
            <a:r>
              <a:rPr kumimoji="0" lang="en-US" sz="1100" b="1" i="0" u="none" strike="noStrike" kern="1200" cap="none" spc="0" normalizeH="0" baseline="0" noProof="0" dirty="0">
                <a:ln>
                  <a:noFill/>
                </a:ln>
                <a:solidFill>
                  <a:srgbClr val="FFFFFF"/>
                </a:solidFill>
                <a:effectLst/>
                <a:uLnTx/>
                <a:uFillTx/>
                <a:latin typeface="Montserrat SemiBold"/>
                <a:ea typeface="+mn-ea"/>
                <a:cs typeface="Montserrat SemiBold"/>
              </a:rPr>
              <a:t> (Toronto)</a:t>
            </a:r>
            <a:endPar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Montserrat Regular"/>
                <a:ea typeface="+mn-ea"/>
                <a:cs typeface="+mn-cs"/>
              </a:rPr>
              <a:t>Director of Admissions and Partnerships – Ontario</a:t>
            </a: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BEC8"/>
                </a:solidFill>
                <a:effectLst/>
                <a:uLnTx/>
                <a:uFillTx/>
                <a:latin typeface="Montserrat Regular"/>
                <a:ea typeface="+mn-ea"/>
                <a:cs typeface="+mn-cs"/>
              </a:rPr>
              <a:t>jvahidy@sgu.edu</a:t>
            </a:r>
            <a:endParaRPr kumimoji="0" lang="en-US" sz="1200" b="0" i="0" u="none" strike="noStrike" kern="1200" cap="none" spc="0" normalizeH="0" baseline="0" noProof="0" dirty="0">
              <a:ln>
                <a:noFill/>
              </a:ln>
              <a:solidFill>
                <a:srgbClr val="00BEC8"/>
              </a:solidFill>
              <a:effectLst/>
              <a:uLnTx/>
              <a:uFillTx/>
              <a:latin typeface="Montserrat Regular"/>
              <a:ea typeface="+mn-ea"/>
              <a:cs typeface="+mn-cs"/>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BEC8"/>
                </a:solidFill>
                <a:effectLst/>
                <a:uLnTx/>
                <a:uFillTx/>
                <a:latin typeface="Montserrat Regular"/>
                <a:ea typeface="+mn-ea"/>
                <a:cs typeface="+mn-cs"/>
              </a:rPr>
              <a:t>(647) 686-8824</a:t>
            </a:r>
          </a:p>
        </p:txBody>
      </p:sp>
      <p:sp>
        <p:nvSpPr>
          <p:cNvPr id="18" name="Content Placeholder 2">
            <a:extLst>
              <a:ext uri="{FF2B5EF4-FFF2-40B4-BE49-F238E27FC236}">
                <a16:creationId xmlns:a16="http://schemas.microsoft.com/office/drawing/2014/main" id="{4907307A-3789-634A-8F66-3CC91A888C36}"/>
              </a:ext>
            </a:extLst>
          </p:cNvPr>
          <p:cNvSpPr txBox="1">
            <a:spLocks/>
          </p:cNvSpPr>
          <p:nvPr/>
        </p:nvSpPr>
        <p:spPr>
          <a:xfrm>
            <a:off x="3361263" y="888283"/>
            <a:ext cx="2553503" cy="1200380"/>
          </a:xfrm>
          <a:prstGeom prst="rect">
            <a:avLst/>
          </a:prstGeom>
        </p:spPr>
        <p:txBody>
          <a:bodyPr vert="horz" lIns="91440" tIns="45720" rIns="91440" bIns="45720" rtlCol="0" anchor="t">
            <a:normAutofit fontScale="92500"/>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700" b="1" i="0" u="none" strike="noStrike" kern="1200" cap="none" spc="0" normalizeH="0" baseline="0" noProof="0" dirty="0">
                <a:ln>
                  <a:noFill/>
                </a:ln>
                <a:solidFill>
                  <a:srgbClr val="FFFFFF"/>
                </a:solidFill>
                <a:effectLst/>
                <a:uLnTx/>
                <a:uFillTx/>
                <a:latin typeface="Montserrat SemiBold"/>
                <a:ea typeface="+mn-ea"/>
                <a:cs typeface="Montserrat SemiBold"/>
              </a:rPr>
              <a:t>Stacey McKinlay </a:t>
            </a:r>
            <a:r>
              <a:rPr kumimoji="0" lang="en-US" sz="1100" b="1" i="0" u="none" strike="noStrike" kern="1200" cap="none" spc="0" normalizeH="0" baseline="0" noProof="0" dirty="0">
                <a:ln>
                  <a:noFill/>
                </a:ln>
                <a:solidFill>
                  <a:srgbClr val="FFFFFF"/>
                </a:solidFill>
                <a:effectLst/>
                <a:uLnTx/>
                <a:uFillTx/>
                <a:latin typeface="Montserrat SemiBold"/>
                <a:ea typeface="+mn-ea"/>
                <a:cs typeface="Montserrat SemiBold"/>
              </a:rPr>
              <a:t>(Halifax)</a:t>
            </a:r>
            <a:endPar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300" b="0" i="0" u="none" strike="noStrike" kern="1200" cap="none" spc="0" normalizeH="0" baseline="0" noProof="0" dirty="0">
                <a:ln>
                  <a:noFill/>
                </a:ln>
                <a:solidFill>
                  <a:srgbClr val="FFFFFF"/>
                </a:solidFill>
                <a:effectLst/>
                <a:uLnTx/>
                <a:uFillTx/>
                <a:latin typeface="Montserrat Regular"/>
                <a:ea typeface="+mn-ea"/>
                <a:cs typeface="+mn-cs"/>
              </a:rPr>
              <a:t>Associate Director,</a:t>
            </a:r>
            <a:br>
              <a:rPr kumimoji="0" lang="en-US" sz="1300" b="0" i="0" u="none" strike="noStrike" kern="1200" cap="none" spc="0" normalizeH="0" baseline="0" noProof="0" dirty="0">
                <a:ln>
                  <a:noFill/>
                </a:ln>
                <a:solidFill>
                  <a:srgbClr val="FFFFFF"/>
                </a:solidFill>
                <a:effectLst/>
                <a:uLnTx/>
                <a:uFillTx/>
                <a:latin typeface="Montserrat Regular"/>
                <a:ea typeface="+mn-ea"/>
                <a:cs typeface="+mn-cs"/>
              </a:rPr>
            </a:br>
            <a:r>
              <a:rPr kumimoji="0" lang="en-US" sz="1300" b="0" i="0" u="none" strike="noStrike" kern="1200" cap="none" spc="0" normalizeH="0" baseline="0" noProof="0" dirty="0">
                <a:ln>
                  <a:noFill/>
                </a:ln>
                <a:solidFill>
                  <a:srgbClr val="FFFFFF"/>
                </a:solidFill>
                <a:effectLst/>
                <a:uLnTx/>
                <a:uFillTx/>
                <a:latin typeface="Montserrat Regular"/>
                <a:ea typeface="+mn-ea"/>
                <a:cs typeface="+mn-cs"/>
              </a:rPr>
              <a:t>Admissions, Canada</a:t>
            </a: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300" b="0" i="0" u="none" strike="noStrike" kern="1200" cap="none" spc="0" normalizeH="0" baseline="0" noProof="0" dirty="0" err="1">
                <a:ln>
                  <a:noFill/>
                </a:ln>
                <a:solidFill>
                  <a:srgbClr val="00BEC8"/>
                </a:solidFill>
                <a:effectLst/>
                <a:uLnTx/>
                <a:uFillTx/>
                <a:latin typeface="Montserrat Regular"/>
                <a:ea typeface="+mn-ea"/>
                <a:cs typeface="+mn-cs"/>
              </a:rPr>
              <a:t>smckinlay@sgu.edu</a:t>
            </a:r>
            <a:endParaRPr kumimoji="0" lang="en-US" sz="1300" b="0" i="0" u="none" strike="noStrike" kern="1200" cap="none" spc="0" normalizeH="0" baseline="0" noProof="0" dirty="0">
              <a:ln>
                <a:noFill/>
              </a:ln>
              <a:solidFill>
                <a:srgbClr val="00BEC8"/>
              </a:solidFill>
              <a:effectLst/>
              <a:uLnTx/>
              <a:uFillTx/>
              <a:latin typeface="Montserrat Regular"/>
              <a:ea typeface="+mn-ea"/>
              <a:cs typeface="+mn-cs"/>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300" b="0" i="0" u="none" strike="noStrike" kern="1200" cap="none" spc="0" normalizeH="0" baseline="0" noProof="0" dirty="0">
                <a:ln>
                  <a:noFill/>
                </a:ln>
                <a:solidFill>
                  <a:srgbClr val="00BEC8"/>
                </a:solidFill>
                <a:effectLst/>
                <a:uLnTx/>
                <a:uFillTx/>
                <a:latin typeface="Montserrat Regular"/>
                <a:ea typeface="+mn-ea"/>
                <a:cs typeface="+mn-cs"/>
              </a:rPr>
              <a:t>(902) 292-1205v</a:t>
            </a:r>
          </a:p>
        </p:txBody>
      </p:sp>
      <p:sp>
        <p:nvSpPr>
          <p:cNvPr id="3" name="Content Placeholder 2">
            <a:extLst>
              <a:ext uri="{FF2B5EF4-FFF2-40B4-BE49-F238E27FC236}">
                <a16:creationId xmlns:a16="http://schemas.microsoft.com/office/drawing/2014/main" id="{37E84F48-62B7-7BEE-44C4-41FCB3E2062A}"/>
              </a:ext>
            </a:extLst>
          </p:cNvPr>
          <p:cNvSpPr txBox="1">
            <a:spLocks/>
          </p:cNvSpPr>
          <p:nvPr/>
        </p:nvSpPr>
        <p:spPr>
          <a:xfrm>
            <a:off x="3361262" y="3626258"/>
            <a:ext cx="2421467" cy="122073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Amanda Curcio</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Montserrat Regular"/>
                <a:ea typeface="+mn-ea"/>
              </a:rPr>
              <a:t>Canadian Financial Aid Loan Specialist</a:t>
            </a:r>
          </a:p>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BEC8"/>
                </a:solidFill>
                <a:effectLst/>
                <a:uLnTx/>
                <a:uFillTx/>
                <a:latin typeface="Montserrat Regular"/>
                <a:ea typeface="+mn-ea"/>
              </a:rPr>
              <a:t>FaidCanada@sgu.edu</a:t>
            </a:r>
            <a:endParaRPr kumimoji="0" lang="en-US" sz="1200" b="0" i="0" u="none" strike="noStrike" kern="1200" cap="none" spc="0" normalizeH="0" baseline="0" noProof="0" dirty="0">
              <a:ln>
                <a:noFill/>
              </a:ln>
              <a:solidFill>
                <a:srgbClr val="00BEC8"/>
              </a:solidFill>
              <a:effectLst/>
              <a:uLnTx/>
              <a:uFillTx/>
              <a:latin typeface="Montserrat Regular"/>
              <a:ea typeface="+mn-ea"/>
            </a:endParaRPr>
          </a:p>
          <a:p>
            <a:pPr marL="0" marR="0" lvl="0" indent="0" algn="l" defTabSz="457178" rtl="0" eaLnBrk="1" fontAlgn="auto" latinLnBrk="0" hangingPunct="1">
              <a:lnSpc>
                <a:spcPct val="100000"/>
              </a:lnSpc>
              <a:spcBef>
                <a:spcPct val="20000"/>
              </a:spcBef>
              <a:spcAft>
                <a:spcPts val="0"/>
              </a:spcAft>
              <a:buClrTx/>
              <a:buSzTx/>
              <a:buFont typeface="Arial"/>
              <a:buNone/>
              <a:tabLst/>
              <a:defRPr/>
            </a:pPr>
            <a:endParaRPr kumimoji="0" lang="mr-IN" sz="1200" b="0" i="0" u="none" strike="noStrike" kern="1200" cap="none" spc="0" normalizeH="0" baseline="0" noProof="0" dirty="0">
              <a:ln>
                <a:noFill/>
              </a:ln>
              <a:solidFill>
                <a:srgbClr val="00BEC8"/>
              </a:solidFill>
              <a:effectLst/>
              <a:uLnTx/>
              <a:uFillTx/>
              <a:latin typeface="Montserrat Regular"/>
              <a:ea typeface="+mn-ea"/>
            </a:endParaRPr>
          </a:p>
        </p:txBody>
      </p:sp>
      <p:sp>
        <p:nvSpPr>
          <p:cNvPr id="6" name="Content Placeholder 2">
            <a:extLst>
              <a:ext uri="{FF2B5EF4-FFF2-40B4-BE49-F238E27FC236}">
                <a16:creationId xmlns:a16="http://schemas.microsoft.com/office/drawing/2014/main" id="{78740280-9E7D-0006-070F-3CA651C03B2B}"/>
              </a:ext>
            </a:extLst>
          </p:cNvPr>
          <p:cNvSpPr txBox="1">
            <a:spLocks/>
          </p:cNvSpPr>
          <p:nvPr/>
        </p:nvSpPr>
        <p:spPr>
          <a:xfrm>
            <a:off x="482598" y="3620380"/>
            <a:ext cx="2553503" cy="122661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Maggie Hu </a:t>
            </a:r>
            <a:r>
              <a:rPr kumimoji="0" lang="en-US" sz="1100" b="1" i="0" u="none" strike="noStrike" kern="1200" cap="none" spc="0" normalizeH="0" baseline="0" noProof="0" dirty="0">
                <a:ln>
                  <a:noFill/>
                </a:ln>
                <a:solidFill>
                  <a:srgbClr val="FFFFFF"/>
                </a:solidFill>
                <a:effectLst/>
                <a:uLnTx/>
                <a:uFillTx/>
                <a:latin typeface="Montserrat SemiBold"/>
                <a:ea typeface="+mn-ea"/>
                <a:cs typeface="Montserrat SemiBold"/>
              </a:rPr>
              <a:t>(Toronto)</a:t>
            </a:r>
            <a:endPar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Montserrat Regular"/>
                <a:ea typeface="+mn-ea"/>
                <a:cs typeface="+mn-cs"/>
              </a:rPr>
              <a:t>Associate Director,</a:t>
            </a:r>
            <a:br>
              <a:rPr kumimoji="0" lang="en-US" sz="1200" b="0" i="0" u="none" strike="noStrike" kern="1200" cap="none" spc="0" normalizeH="0" baseline="0" noProof="0" dirty="0">
                <a:ln>
                  <a:noFill/>
                </a:ln>
                <a:solidFill>
                  <a:srgbClr val="FFFFFF"/>
                </a:solidFill>
                <a:effectLst/>
                <a:uLnTx/>
                <a:uFillTx/>
                <a:latin typeface="Montserrat Regular"/>
                <a:ea typeface="+mn-ea"/>
                <a:cs typeface="+mn-cs"/>
              </a:rPr>
            </a:br>
            <a:r>
              <a:rPr kumimoji="0" lang="en-US" sz="1200" b="0" i="0" u="none" strike="noStrike" kern="1200" cap="none" spc="0" normalizeH="0" baseline="0" noProof="0" dirty="0">
                <a:ln>
                  <a:noFill/>
                </a:ln>
                <a:solidFill>
                  <a:srgbClr val="FFFFFF"/>
                </a:solidFill>
                <a:effectLst/>
                <a:uLnTx/>
                <a:uFillTx/>
                <a:latin typeface="Montserrat Regular"/>
                <a:ea typeface="+mn-ea"/>
                <a:cs typeface="+mn-cs"/>
              </a:rPr>
              <a:t>Admissions, Canada</a:t>
            </a: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err="1">
                <a:ln>
                  <a:noFill/>
                </a:ln>
                <a:solidFill>
                  <a:srgbClr val="00BEC8"/>
                </a:solidFill>
                <a:effectLst/>
                <a:uLnTx/>
                <a:uFillTx/>
                <a:latin typeface="Montserrat Regular"/>
                <a:ea typeface="+mn-ea"/>
                <a:cs typeface="+mn-cs"/>
              </a:rPr>
              <a:t>mhu@sgu.edu</a:t>
            </a:r>
            <a:endParaRPr kumimoji="0" lang="en-US" sz="1200" b="0" i="0" u="none" strike="noStrike" kern="1200" cap="none" spc="0" normalizeH="0" baseline="0" noProof="0" dirty="0">
              <a:ln>
                <a:noFill/>
              </a:ln>
              <a:solidFill>
                <a:srgbClr val="00BEC8"/>
              </a:solidFill>
              <a:effectLst/>
              <a:uLnTx/>
              <a:uFillTx/>
              <a:latin typeface="Montserrat Regular"/>
              <a:ea typeface="+mn-ea"/>
              <a:cs typeface="+mn-cs"/>
            </a:endParaRPr>
          </a:p>
          <a:p>
            <a:pPr marL="0" marR="0" lvl="0" indent="0" algn="l" defTabSz="457189"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BEC8"/>
                </a:solidFill>
                <a:effectLst/>
                <a:uLnTx/>
                <a:uFillTx/>
                <a:latin typeface="Montserrat Regular"/>
                <a:ea typeface="+mn-ea"/>
                <a:cs typeface="+mn-cs"/>
              </a:rPr>
              <a:t>(705) 818-1398</a:t>
            </a:r>
          </a:p>
        </p:txBody>
      </p:sp>
      <p:sp>
        <p:nvSpPr>
          <p:cNvPr id="5" name="Content Placeholder 2">
            <a:extLst>
              <a:ext uri="{FF2B5EF4-FFF2-40B4-BE49-F238E27FC236}">
                <a16:creationId xmlns:a16="http://schemas.microsoft.com/office/drawing/2014/main" id="{C303859A-1601-171F-7036-7C68EB17AEB2}"/>
              </a:ext>
            </a:extLst>
          </p:cNvPr>
          <p:cNvSpPr txBox="1">
            <a:spLocks/>
          </p:cNvSpPr>
          <p:nvPr/>
        </p:nvSpPr>
        <p:spPr>
          <a:xfrm>
            <a:off x="6239927" y="882166"/>
            <a:ext cx="2686050" cy="943616"/>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b="0" i="0" kern="1200">
                <a:solidFill>
                  <a:srgbClr val="FFFFFF"/>
                </a:solidFill>
                <a:latin typeface="Montserrat Regular"/>
                <a:ea typeface="+mn-ea"/>
                <a:cs typeface="Montserrat Regular"/>
              </a:defRPr>
            </a:lvl1pPr>
            <a:lvl2pPr marL="457200" indent="0" algn="l" defTabSz="457200" rtl="0" eaLnBrk="1" latinLnBrk="0" hangingPunct="1">
              <a:spcBef>
                <a:spcPct val="20000"/>
              </a:spcBef>
              <a:buFont typeface="Arial"/>
              <a:buNone/>
              <a:defRPr sz="2000" b="0" i="0" kern="1200">
                <a:solidFill>
                  <a:srgbClr val="FFFFFF"/>
                </a:solidFill>
                <a:latin typeface="Montserrat Regular"/>
                <a:ea typeface="+mn-ea"/>
                <a:cs typeface="Montserrat Regular"/>
              </a:defRPr>
            </a:lvl2pPr>
            <a:lvl3pPr marL="914400" indent="0" algn="l" defTabSz="457200" rtl="0" eaLnBrk="1" latinLnBrk="0" hangingPunct="1">
              <a:spcBef>
                <a:spcPct val="20000"/>
              </a:spcBef>
              <a:buFont typeface="Arial"/>
              <a:buNone/>
              <a:defRPr sz="1800" b="0" i="0" kern="1200">
                <a:solidFill>
                  <a:srgbClr val="FFFFFF"/>
                </a:solidFill>
                <a:latin typeface="Montserrat Regular"/>
                <a:ea typeface="+mn-ea"/>
                <a:cs typeface="Montserrat Regular"/>
              </a:defRPr>
            </a:lvl3pPr>
            <a:lvl4pPr marL="1371600" indent="0" algn="l" defTabSz="457200" rtl="0" eaLnBrk="1" latinLnBrk="0" hangingPunct="1">
              <a:spcBef>
                <a:spcPct val="20000"/>
              </a:spcBef>
              <a:buFont typeface="Arial"/>
              <a:buNone/>
              <a:defRPr sz="1600" b="0" i="0" kern="1200">
                <a:solidFill>
                  <a:srgbClr val="FFFFFF"/>
                </a:solidFill>
                <a:latin typeface="Montserrat Regular"/>
                <a:ea typeface="+mn-ea"/>
                <a:cs typeface="Montserrat Regular"/>
              </a:defRPr>
            </a:lvl4pPr>
            <a:lvl5pPr marL="1828800" indent="0" algn="l" defTabSz="457200" rtl="0" eaLnBrk="1" latinLnBrk="0" hangingPunct="1">
              <a:spcBef>
                <a:spcPct val="20000"/>
              </a:spcBef>
              <a:buFont typeface="Arial"/>
              <a:buNone/>
              <a:defRPr sz="1400" b="0" i="0" kern="1200">
                <a:solidFill>
                  <a:srgbClr val="FFFFFF"/>
                </a:solidFill>
                <a:latin typeface="Montserrat Regular"/>
                <a:ea typeface="+mn-ea"/>
                <a:cs typeface="Montserra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FFFFFF"/>
                </a:solidFill>
                <a:effectLst/>
                <a:uLnTx/>
                <a:uFillTx/>
                <a:latin typeface="Montserrat SemiBold"/>
                <a:ea typeface="+mn-ea"/>
                <a:cs typeface="Montserrat SemiBold"/>
              </a:rPr>
              <a:t>Speak to a Student</a:t>
            </a:r>
            <a:r>
              <a:rPr kumimoji="0" lang="en-US" sz="1600" b="0" i="0" u="none" strike="noStrike" kern="1200" cap="none" spc="0" normalizeH="0" baseline="0" noProof="0" dirty="0">
                <a:ln>
                  <a:noFill/>
                </a:ln>
                <a:solidFill>
                  <a:srgbClr val="FFFFFF"/>
                </a:solidFill>
                <a:effectLst/>
                <a:uLnTx/>
                <a:uFillTx/>
                <a:latin typeface="Montserrat SemiBold"/>
                <a:ea typeface="+mn-ea"/>
                <a:cs typeface="Montserrat SemiBold"/>
              </a:rPr>
              <a:t> </a:t>
            </a:r>
            <a:br>
              <a:rPr kumimoji="0" lang="en-US" sz="1400" b="0" i="0" u="none" strike="noStrike" kern="1200" cap="none" spc="0" normalizeH="0" baseline="0" noProof="0" dirty="0">
                <a:ln>
                  <a:noFill/>
                </a:ln>
                <a:solidFill>
                  <a:srgbClr val="FFFFFF"/>
                </a:solidFill>
                <a:effectLst/>
                <a:uLnTx/>
                <a:uFillTx/>
                <a:latin typeface="Montserrat SemiBold"/>
                <a:ea typeface="+mn-ea"/>
                <a:cs typeface="Montserrat SemiBold"/>
              </a:rPr>
            </a:br>
            <a:r>
              <a:rPr kumimoji="0" lang="en-US" sz="1200" b="0" i="0" u="none" strike="noStrike" kern="1200" cap="none" spc="0" normalizeH="0" baseline="0" noProof="0" dirty="0">
                <a:ln>
                  <a:noFill/>
                </a:ln>
                <a:solidFill>
                  <a:srgbClr val="FFFFFF"/>
                </a:solidFill>
                <a:effectLst/>
                <a:uLnTx/>
                <a:uFillTx/>
                <a:latin typeface="Montserrat Regular"/>
                <a:ea typeface="+mn-ea"/>
              </a:rPr>
              <a:t>Monday-Saturday</a:t>
            </a:r>
            <a:br>
              <a:rPr kumimoji="0" lang="en-US" sz="1200" b="0" i="0" u="none" strike="noStrike" kern="1200" cap="none" spc="0" normalizeH="0" baseline="0" noProof="0" dirty="0">
                <a:ln>
                  <a:noFill/>
                </a:ln>
                <a:solidFill>
                  <a:srgbClr val="FFFFFF"/>
                </a:solidFill>
                <a:effectLst/>
                <a:uLnTx/>
                <a:uFillTx/>
                <a:latin typeface="Montserrat Regular"/>
                <a:ea typeface="+mn-ea"/>
              </a:rPr>
            </a:br>
            <a:r>
              <a:rPr kumimoji="0" lang="en-US" sz="1200" b="0" i="0" u="none" strike="noStrike" kern="1200" cap="none" spc="0" normalizeH="0" baseline="0" noProof="0" dirty="0">
                <a:ln>
                  <a:noFill/>
                </a:ln>
                <a:solidFill>
                  <a:srgbClr val="FFFFFF"/>
                </a:solidFill>
                <a:effectLst/>
                <a:uLnTx/>
                <a:uFillTx/>
                <a:latin typeface="Montserrat Regular"/>
                <a:ea typeface="+mn-ea"/>
              </a:rPr>
              <a:t>US / Canada </a:t>
            </a:r>
            <a:br>
              <a:rPr kumimoji="0" lang="en-US" sz="1200" b="0" i="0" u="none" strike="noStrike" kern="1200" cap="none" spc="0" normalizeH="0" baseline="0" noProof="0" dirty="0">
                <a:ln>
                  <a:noFill/>
                </a:ln>
                <a:solidFill>
                  <a:srgbClr val="FFFFFF"/>
                </a:solidFill>
                <a:effectLst/>
                <a:uLnTx/>
                <a:uFillTx/>
                <a:latin typeface="Montserrat Regular"/>
                <a:ea typeface="+mn-ea"/>
              </a:rPr>
            </a:br>
            <a:r>
              <a:rPr kumimoji="0" lang="en-US" sz="1200" b="0" i="0" u="none" strike="noStrike" kern="1200" cap="none" spc="0" normalizeH="0" baseline="0" noProof="0" dirty="0">
                <a:ln>
                  <a:noFill/>
                </a:ln>
                <a:solidFill>
                  <a:srgbClr val="00BEC8"/>
                </a:solidFill>
                <a:effectLst/>
                <a:uLnTx/>
                <a:uFillTx/>
                <a:latin typeface="Montserrat Regular"/>
                <a:ea typeface="+mn-ea"/>
              </a:rPr>
              <a:t>(800) 899-6337 ext. 1478</a:t>
            </a:r>
            <a:endParaRPr kumimoji="0" lang="en-US" sz="1400" b="0" i="0" u="none" strike="noStrike" kern="1200" cap="none" spc="0" normalizeH="0" baseline="0" noProof="0" dirty="0">
              <a:ln>
                <a:noFill/>
              </a:ln>
              <a:solidFill>
                <a:srgbClr val="00BEC8"/>
              </a:solidFill>
              <a:effectLst/>
              <a:uLnTx/>
              <a:uFillTx/>
              <a:latin typeface="Montserrat Regular"/>
              <a:ea typeface="+mn-ea"/>
            </a:endParaRPr>
          </a:p>
        </p:txBody>
      </p:sp>
    </p:spTree>
    <p:extLst>
      <p:ext uri="{BB962C8B-B14F-4D97-AF65-F5344CB8AC3E}">
        <p14:creationId xmlns:p14="http://schemas.microsoft.com/office/powerpoint/2010/main" val="256451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Will I get a residency?</a:t>
            </a:r>
          </a:p>
        </p:txBody>
      </p:sp>
      <p:sp>
        <p:nvSpPr>
          <p:cNvPr id="3" name="Slide Number Placeholder 2"/>
          <p:cNvSpPr>
            <a:spLocks noGrp="1"/>
          </p:cNvSpPr>
          <p:nvPr>
            <p:ph type="sldNum" sz="quarter" idx="12"/>
          </p:nvPr>
        </p:nvSpPr>
        <p:spPr/>
        <p:txBody>
          <a:bodyPr/>
          <a:lstStyle/>
          <a:p>
            <a:fld id="{AF88E988-FB04-AB4E-BE5A-59F242AF7F7A}" type="slidenum">
              <a:rPr lang="en-US" smtClean="0"/>
              <a:pPr/>
              <a:t>3</a:t>
            </a:fld>
            <a:endParaRPr lang="en-US" dirty="0"/>
          </a:p>
        </p:txBody>
      </p:sp>
    </p:spTree>
    <p:extLst>
      <p:ext uri="{BB962C8B-B14F-4D97-AF65-F5344CB8AC3E}">
        <p14:creationId xmlns:p14="http://schemas.microsoft.com/office/powerpoint/2010/main" val="319291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smtClean="0">
                <a:ln>
                  <a:noFill/>
                </a:ln>
                <a:solidFill>
                  <a:srgbClr val="FFFFFF"/>
                </a:solidFill>
                <a:effectLst/>
                <a:uLnTx/>
                <a:uFillTx/>
                <a:latin typeface="Montserrat Regular"/>
                <a:ea typeface="+mn-ea"/>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FFFFFF"/>
              </a:solidFill>
              <a:effectLst/>
              <a:uLnTx/>
              <a:uFillTx/>
              <a:latin typeface="Montserrat Regular"/>
              <a:ea typeface="+mn-ea"/>
            </a:endParaRPr>
          </a:p>
        </p:txBody>
      </p:sp>
      <p:sp>
        <p:nvSpPr>
          <p:cNvPr id="4" name="TextBox 3"/>
          <p:cNvSpPr txBox="1"/>
          <p:nvPr>
            <p:custDataLst>
              <p:tags r:id="rId1"/>
            </p:custDataLst>
          </p:nvPr>
        </p:nvSpPr>
        <p:spPr>
          <a:xfrm>
            <a:off x="623478" y="4441492"/>
            <a:ext cx="7897041" cy="600164"/>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ontserrat Regular"/>
                <a:ea typeface="+mn-ea"/>
                <a:cs typeface="Montserrat Regular"/>
              </a:rPr>
              <a:t>*Average of 2019, 2020, 2021, 2022, 2023 residency placement rates. Residency placement rate is defined as the total number of Canadian students/graduates who obtained a US residency divided by the total number of Canadian students/graduates who applied to a US residency program in a given year as of September 2023. </a:t>
            </a:r>
          </a:p>
        </p:txBody>
      </p:sp>
      <p:sp>
        <p:nvSpPr>
          <p:cNvPr id="7" name="TextBox 6">
            <a:extLst>
              <a:ext uri="{FF2B5EF4-FFF2-40B4-BE49-F238E27FC236}">
                <a16:creationId xmlns:a16="http://schemas.microsoft.com/office/drawing/2014/main" id="{56C0B735-E1EA-4657-AC7A-89BD5B91A577}"/>
              </a:ext>
            </a:extLst>
          </p:cNvPr>
          <p:cNvSpPr txBox="1"/>
          <p:nvPr>
            <p:custDataLst>
              <p:tags r:id="rId2"/>
            </p:custDataLst>
          </p:nvPr>
        </p:nvSpPr>
        <p:spPr>
          <a:xfrm>
            <a:off x="189722" y="666810"/>
            <a:ext cx="8764555"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BEC8"/>
                </a:solidFill>
                <a:effectLst/>
                <a:uLnTx/>
                <a:uFillTx/>
                <a:latin typeface="Montserrat ExtraBold" pitchFamily="2" charset="77"/>
                <a:ea typeface="+mn-ea"/>
                <a:cs typeface="Aharoni" panose="020B0604020202020204" pitchFamily="2" charset="-79"/>
              </a:rPr>
              <a:t>94%</a:t>
            </a:r>
          </a:p>
        </p:txBody>
      </p:sp>
      <p:sp>
        <p:nvSpPr>
          <p:cNvPr id="8" name="TextBox 7">
            <a:extLst>
              <a:ext uri="{FF2B5EF4-FFF2-40B4-BE49-F238E27FC236}">
                <a16:creationId xmlns:a16="http://schemas.microsoft.com/office/drawing/2014/main" id="{85FC07C3-CAF7-450C-924E-C4703BFD3B6C}"/>
              </a:ext>
            </a:extLst>
          </p:cNvPr>
          <p:cNvSpPr txBox="1"/>
          <p:nvPr>
            <p:custDataLst>
              <p:tags r:id="rId3"/>
            </p:custDataLst>
          </p:nvPr>
        </p:nvSpPr>
        <p:spPr>
          <a:xfrm>
            <a:off x="717017" y="2039465"/>
            <a:ext cx="7709964"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Montserrat Medium" panose="00000600000000000000" pitchFamily="50" charset="0"/>
                <a:ea typeface="+mn-ea"/>
                <a:cs typeface="+mn-cs"/>
              </a:rPr>
              <a:t>US residency placement rate for Canadian graduates over </a:t>
            </a:r>
            <a:br>
              <a:rPr kumimoji="0" lang="en-US" sz="3000" b="0" i="0" u="none" strike="noStrike" kern="1200" cap="none" spc="0" normalizeH="0" baseline="0" noProof="0" dirty="0">
                <a:ln>
                  <a:noFill/>
                </a:ln>
                <a:solidFill>
                  <a:prstClr val="white"/>
                </a:solidFill>
                <a:effectLst/>
                <a:uLnTx/>
                <a:uFillTx/>
                <a:latin typeface="Montserrat Medium" panose="00000600000000000000" pitchFamily="50" charset="0"/>
                <a:ea typeface="+mn-ea"/>
                <a:cs typeface="+mn-cs"/>
              </a:rPr>
            </a:br>
            <a:r>
              <a:rPr kumimoji="0" lang="en-US" sz="3000" b="0" i="0" u="none" strike="noStrike" kern="1200" cap="none" spc="0" normalizeH="0" baseline="0" noProof="0" dirty="0">
                <a:ln>
                  <a:noFill/>
                </a:ln>
                <a:solidFill>
                  <a:prstClr val="white"/>
                </a:solidFill>
                <a:effectLst/>
                <a:uLnTx/>
                <a:uFillTx/>
                <a:latin typeface="Montserrat Medium" panose="00000600000000000000" pitchFamily="50" charset="0"/>
                <a:ea typeface="+mn-ea"/>
                <a:cs typeface="+mn-cs"/>
              </a:rPr>
              <a:t>the last five years</a:t>
            </a:r>
            <a:r>
              <a:rPr kumimoji="0" lang="en-US" sz="3000" b="0" i="0" u="none" strike="noStrike" kern="1200" cap="none" spc="0" normalizeH="0" baseline="30000" noProof="0" dirty="0">
                <a:ln>
                  <a:noFill/>
                </a:ln>
                <a:solidFill>
                  <a:prstClr val="white"/>
                </a:solidFill>
                <a:effectLst/>
                <a:uLnTx/>
                <a:uFillTx/>
                <a:latin typeface="Montserrat Medium" panose="00000600000000000000" pitchFamily="50" charset="0"/>
                <a:ea typeface="+mn-ea"/>
                <a:cs typeface="+mn-cs"/>
              </a:rPr>
              <a:t>*</a:t>
            </a:r>
            <a:endParaRPr kumimoji="0" lang="en-US" sz="3000" b="0" i="0" u="none" strike="noStrike" kern="1200" cap="none" spc="0" normalizeH="0" baseline="30000" noProof="0" dirty="0">
              <a:ln>
                <a:noFill/>
              </a:ln>
              <a:solidFill>
                <a:srgbClr val="00BEC8"/>
              </a:solidFill>
              <a:effectLst/>
              <a:uLnTx/>
              <a:uFillTx/>
              <a:latin typeface="Montserrat Medium" panose="00000600000000000000" pitchFamily="50" charset="0"/>
              <a:ea typeface="+mn-ea"/>
              <a:cs typeface="+mn-cs"/>
            </a:endParaRPr>
          </a:p>
        </p:txBody>
      </p:sp>
      <p:grpSp>
        <p:nvGrpSpPr>
          <p:cNvPr id="9" name="Group 8">
            <a:extLst>
              <a:ext uri="{FF2B5EF4-FFF2-40B4-BE49-F238E27FC236}">
                <a16:creationId xmlns:a16="http://schemas.microsoft.com/office/drawing/2014/main" id="{298341E1-E25D-967D-FAAA-B66F5F4498E3}"/>
              </a:ext>
            </a:extLst>
          </p:cNvPr>
          <p:cNvGrpSpPr/>
          <p:nvPr/>
        </p:nvGrpSpPr>
        <p:grpSpPr>
          <a:xfrm>
            <a:off x="2407917" y="4115934"/>
            <a:ext cx="4328161" cy="267743"/>
            <a:chOff x="2294391" y="4396578"/>
            <a:chExt cx="4328161" cy="267743"/>
          </a:xfrm>
        </p:grpSpPr>
        <p:sp>
          <p:nvSpPr>
            <p:cNvPr id="10" name="TextBox 9">
              <a:extLst>
                <a:ext uri="{FF2B5EF4-FFF2-40B4-BE49-F238E27FC236}">
                  <a16:creationId xmlns:a16="http://schemas.microsoft.com/office/drawing/2014/main" id="{74578B2B-F0CF-CB0B-49B8-88CCCE91F3EE}"/>
                </a:ext>
              </a:extLst>
            </p:cNvPr>
            <p:cNvSpPr txBox="1"/>
            <p:nvPr>
              <p:custDataLst>
                <p:tags r:id="rId4"/>
              </p:custDataLst>
            </p:nvPr>
          </p:nvSpPr>
          <p:spPr>
            <a:xfrm>
              <a:off x="2518023" y="4402711"/>
              <a:ext cx="4104529" cy="261610"/>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Montserrat SemiBold" pitchFamily="2" charset="77"/>
                  <a:ea typeface="+mn-ea"/>
                  <a:cs typeface="Montserrat Regular"/>
                </a:rPr>
                <a:t>Independently verified by                        Consulting, LLC</a:t>
              </a:r>
            </a:p>
          </p:txBody>
        </p:sp>
        <p:pic>
          <p:nvPicPr>
            <p:cNvPr id="11" name="Picture 10">
              <a:extLst>
                <a:ext uri="{FF2B5EF4-FFF2-40B4-BE49-F238E27FC236}">
                  <a16:creationId xmlns:a16="http://schemas.microsoft.com/office/drawing/2014/main" id="{1F33DF7C-C154-615E-58CA-248514979EAB}"/>
                </a:ext>
              </a:extLst>
            </p:cNvPr>
            <p:cNvPicPr>
              <a:picLocks noChangeAspect="1"/>
            </p:cNvPicPr>
            <p:nvPr/>
          </p:nvPicPr>
          <p:blipFill>
            <a:blip r:embed="rId7"/>
            <a:stretch>
              <a:fillRect/>
            </a:stretch>
          </p:blipFill>
          <p:spPr>
            <a:xfrm>
              <a:off x="4524696" y="4466144"/>
              <a:ext cx="812847" cy="158505"/>
            </a:xfrm>
            <a:prstGeom prst="rect">
              <a:avLst/>
            </a:prstGeom>
          </p:spPr>
        </p:pic>
        <p:pic>
          <p:nvPicPr>
            <p:cNvPr id="12" name="Picture 11" descr="A blue tick in a circle&#10;&#10;Description automatically generated">
              <a:extLst>
                <a:ext uri="{FF2B5EF4-FFF2-40B4-BE49-F238E27FC236}">
                  <a16:creationId xmlns:a16="http://schemas.microsoft.com/office/drawing/2014/main" id="{75C0DD25-A7AC-FD85-A814-BE673C22687E}"/>
                </a:ext>
              </a:extLst>
            </p:cNvPr>
            <p:cNvPicPr>
              <a:picLocks noChangeAspect="1"/>
            </p:cNvPicPr>
            <p:nvPr/>
          </p:nvPicPr>
          <p:blipFill>
            <a:blip r:embed="rId8"/>
            <a:stretch>
              <a:fillRect/>
            </a:stretch>
          </p:blipFill>
          <p:spPr>
            <a:xfrm>
              <a:off x="2294391" y="4396578"/>
              <a:ext cx="250209" cy="233368"/>
            </a:xfrm>
            <a:prstGeom prst="rect">
              <a:avLst/>
            </a:prstGeom>
          </p:spPr>
        </p:pic>
      </p:grpSp>
    </p:spTree>
    <p:extLst>
      <p:ext uri="{BB962C8B-B14F-4D97-AF65-F5344CB8AC3E}">
        <p14:creationId xmlns:p14="http://schemas.microsoft.com/office/powerpoint/2010/main" val="3398116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custDataLst>
              <p:tags r:id="rId1"/>
            </p:custDataLst>
          </p:nvPr>
        </p:nvSpPr>
        <p:spPr>
          <a:xfrm>
            <a:off x="1352421" y="604956"/>
            <a:ext cx="6439157" cy="3933588"/>
          </a:xfrm>
        </p:spPr>
        <p:txBody>
          <a:bodyPr>
            <a:normAutofit/>
          </a:bodyPr>
          <a:lstStyle/>
          <a:p>
            <a:r>
              <a:rPr lang="en-US" spc="-150" dirty="0"/>
              <a:t>St. George’s University has placed </a:t>
            </a:r>
            <a:r>
              <a:rPr lang="en-US" spc="-150" dirty="0">
                <a:solidFill>
                  <a:srgbClr val="00BEC8"/>
                </a:solidFill>
              </a:rPr>
              <a:t>208 Canadian graduates </a:t>
            </a:r>
            <a:r>
              <a:rPr lang="en-US" spc="-150" dirty="0"/>
              <a:t>into Canadian residencies.*</a:t>
            </a:r>
            <a:endParaRPr lang="en-US" spc="-150" baseline="30000" dirty="0"/>
          </a:p>
        </p:txBody>
      </p:sp>
      <p:sp>
        <p:nvSpPr>
          <p:cNvPr id="7" name="Slide Number Placeholder 6"/>
          <p:cNvSpPr>
            <a:spLocks noGrp="1"/>
          </p:cNvSpPr>
          <p:nvPr>
            <p:ph type="sldNum" sz="quarter" idx="12"/>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fld id="{AF88E988-FB04-AB4E-BE5A-59F242AF7F7A}" type="slidenum">
              <a:rPr kumimoji="0" lang="en-US" sz="800" b="0" i="0" u="none" strike="noStrike" kern="1200" cap="none" spc="0" normalizeH="0" baseline="0" noProof="0">
                <a:ln>
                  <a:noFill/>
                </a:ln>
                <a:solidFill>
                  <a:srgbClr val="FFFFFF"/>
                </a:solidFill>
                <a:effectLst/>
                <a:uLnTx/>
                <a:uFillTx/>
                <a:latin typeface="Montserrat Regular"/>
                <a:ea typeface="+mn-ea"/>
              </a:rPr>
              <a:pPr marL="0" marR="0" lvl="0" indent="0" algn="l" defTabSz="457189"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solidFill>
              <a:effectLst/>
              <a:uLnTx/>
              <a:uFillTx/>
              <a:latin typeface="Montserrat Regular"/>
              <a:ea typeface="+mn-ea"/>
            </a:endParaRPr>
          </a:p>
        </p:txBody>
      </p:sp>
      <p:sp>
        <p:nvSpPr>
          <p:cNvPr id="4" name="TextBox 3">
            <a:extLst>
              <a:ext uri="{FF2B5EF4-FFF2-40B4-BE49-F238E27FC236}">
                <a16:creationId xmlns:a16="http://schemas.microsoft.com/office/drawing/2014/main" id="{36CCE526-94AE-4A46-A1D1-943BE23274D2}"/>
              </a:ext>
            </a:extLst>
          </p:cNvPr>
          <p:cNvSpPr txBox="1"/>
          <p:nvPr>
            <p:custDataLst>
              <p:tags r:id="rId2"/>
            </p:custDataLst>
          </p:nvPr>
        </p:nvSpPr>
        <p:spPr>
          <a:xfrm>
            <a:off x="0" y="4793101"/>
            <a:ext cx="9144000" cy="261610"/>
          </a:xfrm>
          <a:prstGeom prst="rect">
            <a:avLst/>
          </a:prstGeom>
          <a:noFill/>
        </p:spPr>
        <p:txBody>
          <a:bodyPr wrap="square"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Montserrat Regular"/>
                <a:ea typeface="+mn-ea"/>
                <a:cs typeface="Montserrat Regular"/>
              </a:rPr>
              <a:t>*Data as of June 2023</a:t>
            </a:r>
          </a:p>
        </p:txBody>
      </p:sp>
    </p:spTree>
    <p:extLst>
      <p:ext uri="{BB962C8B-B14F-4D97-AF65-F5344CB8AC3E}">
        <p14:creationId xmlns:p14="http://schemas.microsoft.com/office/powerpoint/2010/main" val="1244783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178">
              <a:defRPr/>
            </a:pPr>
            <a:fld id="{AF88E988-FB04-AB4E-BE5A-59F242AF7F7A}" type="slidenum">
              <a:rPr lang="en-US"/>
              <a:pPr defTabSz="457178">
                <a:defRPr/>
              </a:pPr>
              <a:t>6</a:t>
            </a:fld>
            <a:endParaRPr lang="en-US" dirty="0"/>
          </a:p>
        </p:txBody>
      </p:sp>
      <p:sp>
        <p:nvSpPr>
          <p:cNvPr id="4" name="TextBox 3"/>
          <p:cNvSpPr txBox="1"/>
          <p:nvPr>
            <p:custDataLst>
              <p:tags r:id="rId1"/>
            </p:custDataLst>
          </p:nvPr>
        </p:nvSpPr>
        <p:spPr>
          <a:xfrm>
            <a:off x="726887" y="4454451"/>
            <a:ext cx="7864337" cy="600164"/>
          </a:xfrm>
          <a:prstGeom prst="rect">
            <a:avLst/>
          </a:prstGeom>
          <a:noFill/>
        </p:spPr>
        <p:txBody>
          <a:bodyPr wrap="square" rtlCol="0" anchor="t">
            <a:spAutoFit/>
          </a:bodyPr>
          <a:lstStyle/>
          <a:p>
            <a:pPr algn="ctr" defTabSz="457178">
              <a:defRPr/>
            </a:pPr>
            <a:r>
              <a:rPr lang="en-US" sz="1100" dirty="0">
                <a:solidFill>
                  <a:prstClr val="white"/>
                </a:solidFill>
                <a:latin typeface="Montserrat Regular"/>
                <a:cs typeface="Montserrat Regular"/>
              </a:rPr>
              <a:t>Graduates who passed USMLE Steps 1 and 2. Average of 2020, 2021, and 2022 residency rates. Residency placement rate is defined as the total number of Canadian students who obtained a US residency divided by the total number of Canadian students who applied to a US residency program in a given year as of May 2022.</a:t>
            </a:r>
          </a:p>
        </p:txBody>
      </p:sp>
      <p:sp>
        <p:nvSpPr>
          <p:cNvPr id="7" name="TextBox 6">
            <a:extLst>
              <a:ext uri="{FF2B5EF4-FFF2-40B4-BE49-F238E27FC236}">
                <a16:creationId xmlns:a16="http://schemas.microsoft.com/office/drawing/2014/main" id="{56C0B735-E1EA-4657-AC7A-89BD5B91A577}"/>
              </a:ext>
            </a:extLst>
          </p:cNvPr>
          <p:cNvSpPr txBox="1"/>
          <p:nvPr>
            <p:custDataLst>
              <p:tags r:id="rId2"/>
            </p:custDataLst>
          </p:nvPr>
        </p:nvSpPr>
        <p:spPr>
          <a:xfrm>
            <a:off x="1139593" y="708179"/>
            <a:ext cx="6864812" cy="1569660"/>
          </a:xfrm>
          <a:prstGeom prst="rect">
            <a:avLst/>
          </a:prstGeom>
          <a:noFill/>
        </p:spPr>
        <p:txBody>
          <a:bodyPr wrap="square" rtlCol="0">
            <a:spAutoFit/>
          </a:bodyPr>
          <a:lstStyle/>
          <a:p>
            <a:pPr algn="ctr" defTabSz="457178">
              <a:defRPr/>
            </a:pPr>
            <a:r>
              <a:rPr lang="en-US" sz="9600" b="1" dirty="0">
                <a:solidFill>
                  <a:srgbClr val="00BEC8"/>
                </a:solidFill>
                <a:latin typeface="Montserrat ExtraBold" pitchFamily="2" charset="77"/>
                <a:cs typeface="Aharoni" panose="020B0604020202020204" pitchFamily="2" charset="-79"/>
              </a:rPr>
              <a:t>92%</a:t>
            </a:r>
          </a:p>
        </p:txBody>
      </p:sp>
      <p:sp>
        <p:nvSpPr>
          <p:cNvPr id="8" name="TextBox 7">
            <a:extLst>
              <a:ext uri="{FF2B5EF4-FFF2-40B4-BE49-F238E27FC236}">
                <a16:creationId xmlns:a16="http://schemas.microsoft.com/office/drawing/2014/main" id="{85FC07C3-CAF7-450C-924E-C4703BFD3B6C}"/>
              </a:ext>
            </a:extLst>
          </p:cNvPr>
          <p:cNvSpPr txBox="1"/>
          <p:nvPr>
            <p:custDataLst>
              <p:tags r:id="rId3"/>
            </p:custDataLst>
          </p:nvPr>
        </p:nvSpPr>
        <p:spPr>
          <a:xfrm>
            <a:off x="1139593" y="2080834"/>
            <a:ext cx="6864812" cy="830997"/>
          </a:xfrm>
          <a:prstGeom prst="rect">
            <a:avLst/>
          </a:prstGeom>
          <a:noFill/>
        </p:spPr>
        <p:txBody>
          <a:bodyPr wrap="square" rtlCol="0">
            <a:spAutoFit/>
          </a:bodyPr>
          <a:lstStyle/>
          <a:p>
            <a:pPr algn="ctr" defTabSz="457178">
              <a:defRPr/>
            </a:pPr>
            <a:r>
              <a:rPr lang="en-US" sz="2400" dirty="0">
                <a:solidFill>
                  <a:prstClr val="white"/>
                </a:solidFill>
                <a:latin typeface="Montserrat Medium" panose="00000600000000000000" pitchFamily="50" charset="0"/>
              </a:rPr>
              <a:t>US residency placement rate for Canadian graduates over the last three years.*</a:t>
            </a:r>
            <a:endParaRPr lang="en-US" sz="2400" baseline="30000" dirty="0">
              <a:solidFill>
                <a:prstClr val="white"/>
              </a:solidFill>
              <a:latin typeface="Montserrat Medium" panose="00000600000000000000" pitchFamily="50" charset="0"/>
            </a:endParaRPr>
          </a:p>
        </p:txBody>
      </p:sp>
    </p:spTree>
    <p:extLst>
      <p:ext uri="{BB962C8B-B14F-4D97-AF65-F5344CB8AC3E}">
        <p14:creationId xmlns:p14="http://schemas.microsoft.com/office/powerpoint/2010/main" val="364802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custDataLst>
              <p:tags r:id="rId1"/>
            </p:custDataLst>
          </p:nvPr>
        </p:nvSpPr>
        <p:spPr>
          <a:xfrm>
            <a:off x="649706" y="604956"/>
            <a:ext cx="7844589" cy="3933588"/>
          </a:xfrm>
        </p:spPr>
        <p:txBody>
          <a:bodyPr>
            <a:normAutofit/>
          </a:bodyPr>
          <a:lstStyle/>
          <a:p>
            <a:r>
              <a:rPr lang="en-US" sz="3600" spc="-150" dirty="0"/>
              <a:t>St. George’s University has placed </a:t>
            </a:r>
            <a:r>
              <a:rPr lang="en-US" sz="3600" spc="-150" dirty="0">
                <a:solidFill>
                  <a:srgbClr val="00BEC8"/>
                </a:solidFill>
              </a:rPr>
              <a:t>190 Canadian graduates </a:t>
            </a:r>
            <a:r>
              <a:rPr lang="en-US" sz="3600" spc="-150" dirty="0"/>
              <a:t>into Canadian residencies.</a:t>
            </a:r>
            <a:r>
              <a:rPr lang="en-US" sz="3600" spc="-150" baseline="30000" dirty="0"/>
              <a:t>*</a:t>
            </a:r>
          </a:p>
        </p:txBody>
      </p:sp>
      <p:sp>
        <p:nvSpPr>
          <p:cNvPr id="7" name="Slide Number Placeholder 6"/>
          <p:cNvSpPr>
            <a:spLocks noGrp="1"/>
          </p:cNvSpPr>
          <p:nvPr>
            <p:ph type="sldNum" sz="quarter" idx="12"/>
          </p:nvPr>
        </p:nvSpPr>
        <p:spPr/>
        <p:txBody>
          <a:bodyPr/>
          <a:lstStyle/>
          <a:p>
            <a:pPr defTabSz="457189">
              <a:defRPr/>
            </a:pPr>
            <a:fld id="{AF88E988-FB04-AB4E-BE5A-59F242AF7F7A}" type="slidenum">
              <a:rPr lang="en-US"/>
              <a:pPr defTabSz="457189">
                <a:defRPr/>
              </a:pPr>
              <a:t>7</a:t>
            </a:fld>
            <a:endParaRPr lang="en-US"/>
          </a:p>
        </p:txBody>
      </p:sp>
      <p:sp>
        <p:nvSpPr>
          <p:cNvPr id="4" name="TextBox 3">
            <a:extLst>
              <a:ext uri="{FF2B5EF4-FFF2-40B4-BE49-F238E27FC236}">
                <a16:creationId xmlns:a16="http://schemas.microsoft.com/office/drawing/2014/main" id="{36CCE526-94AE-4A46-A1D1-943BE23274D2}"/>
              </a:ext>
            </a:extLst>
          </p:cNvPr>
          <p:cNvSpPr txBox="1"/>
          <p:nvPr>
            <p:custDataLst>
              <p:tags r:id="rId2"/>
            </p:custDataLst>
          </p:nvPr>
        </p:nvSpPr>
        <p:spPr>
          <a:xfrm>
            <a:off x="0" y="4793101"/>
            <a:ext cx="9144000" cy="261610"/>
          </a:xfrm>
          <a:prstGeom prst="rect">
            <a:avLst/>
          </a:prstGeom>
          <a:noFill/>
        </p:spPr>
        <p:txBody>
          <a:bodyPr wrap="square" rtlCol="0" anchor="t">
            <a:spAutoFit/>
          </a:bodyPr>
          <a:lstStyle/>
          <a:p>
            <a:pPr algn="ctr" defTabSz="457189">
              <a:defRPr/>
            </a:pPr>
            <a:r>
              <a:rPr lang="en-US" sz="1100" dirty="0">
                <a:solidFill>
                  <a:prstClr val="white"/>
                </a:solidFill>
                <a:latin typeface="Montserrat Regular"/>
                <a:cs typeface="Montserrat Regular"/>
              </a:rPr>
              <a:t>*Data as of July 2022</a:t>
            </a:r>
          </a:p>
        </p:txBody>
      </p:sp>
    </p:spTree>
    <p:extLst>
      <p:ext uri="{BB962C8B-B14F-4D97-AF65-F5344CB8AC3E}">
        <p14:creationId xmlns:p14="http://schemas.microsoft.com/office/powerpoint/2010/main" val="4182729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189">
              <a:defRPr/>
            </a:pPr>
            <a:fld id="{AF88E988-FB04-AB4E-BE5A-59F242AF7F7A}" type="slidenum">
              <a:rPr lang="en-US"/>
              <a:pPr defTabSz="457189">
                <a:defRPr/>
              </a:pPr>
              <a:t>8</a:t>
            </a:fld>
            <a:endParaRPr lang="en-US" dirty="0"/>
          </a:p>
        </p:txBody>
      </p:sp>
      <p:sp>
        <p:nvSpPr>
          <p:cNvPr id="4" name="TextBox 3"/>
          <p:cNvSpPr txBox="1"/>
          <p:nvPr>
            <p:custDataLst>
              <p:tags r:id="rId1"/>
            </p:custDataLst>
          </p:nvPr>
        </p:nvSpPr>
        <p:spPr>
          <a:xfrm>
            <a:off x="0" y="4793101"/>
            <a:ext cx="9144000" cy="261610"/>
          </a:xfrm>
          <a:prstGeom prst="rect">
            <a:avLst/>
          </a:prstGeom>
          <a:noFill/>
        </p:spPr>
        <p:txBody>
          <a:bodyPr wrap="square" rtlCol="0" anchor="t">
            <a:spAutoFit/>
          </a:bodyPr>
          <a:lstStyle/>
          <a:p>
            <a:pPr algn="ctr" defTabSz="457189">
              <a:defRPr/>
            </a:pPr>
            <a:r>
              <a:rPr lang="en-US" sz="1100" dirty="0">
                <a:solidFill>
                  <a:prstClr val="white"/>
                </a:solidFill>
                <a:latin typeface="Montserrat Regular"/>
                <a:cs typeface="Montserrat Regular"/>
              </a:rPr>
              <a:t>Based on the number of students who have completed the Doctor of Medicine Program from 1981–2022.</a:t>
            </a:r>
          </a:p>
        </p:txBody>
      </p:sp>
      <p:sp>
        <p:nvSpPr>
          <p:cNvPr id="7" name="TextBox 6">
            <a:extLst>
              <a:ext uri="{FF2B5EF4-FFF2-40B4-BE49-F238E27FC236}">
                <a16:creationId xmlns:a16="http://schemas.microsoft.com/office/drawing/2014/main" id="{56C0B735-E1EA-4657-AC7A-89BD5B91A577}"/>
              </a:ext>
            </a:extLst>
          </p:cNvPr>
          <p:cNvSpPr txBox="1"/>
          <p:nvPr>
            <p:custDataLst>
              <p:tags r:id="rId2"/>
            </p:custDataLst>
          </p:nvPr>
        </p:nvSpPr>
        <p:spPr>
          <a:xfrm>
            <a:off x="1624263" y="708179"/>
            <a:ext cx="5883442" cy="1569660"/>
          </a:xfrm>
          <a:prstGeom prst="rect">
            <a:avLst/>
          </a:prstGeom>
          <a:noFill/>
        </p:spPr>
        <p:txBody>
          <a:bodyPr wrap="square" rtlCol="0">
            <a:spAutoFit/>
          </a:bodyPr>
          <a:lstStyle/>
          <a:p>
            <a:pPr algn="ctr" defTabSz="457189">
              <a:defRPr/>
            </a:pPr>
            <a:r>
              <a:rPr lang="en-US" sz="9600" b="1" dirty="0">
                <a:solidFill>
                  <a:srgbClr val="00BEC8"/>
                </a:solidFill>
                <a:latin typeface="Montserrat ExtraBold" pitchFamily="2" charset="77"/>
                <a:cs typeface="Aharoni" panose="020B0604020202020204" pitchFamily="2" charset="-79"/>
              </a:rPr>
              <a:t>2,100+ </a:t>
            </a:r>
          </a:p>
        </p:txBody>
      </p:sp>
      <p:sp>
        <p:nvSpPr>
          <p:cNvPr id="8" name="TextBox 7">
            <a:extLst>
              <a:ext uri="{FF2B5EF4-FFF2-40B4-BE49-F238E27FC236}">
                <a16:creationId xmlns:a16="http://schemas.microsoft.com/office/drawing/2014/main" id="{85FC07C3-CAF7-450C-924E-C4703BFD3B6C}"/>
              </a:ext>
            </a:extLst>
          </p:cNvPr>
          <p:cNvSpPr txBox="1"/>
          <p:nvPr>
            <p:custDataLst>
              <p:tags r:id="rId3"/>
            </p:custDataLst>
          </p:nvPr>
        </p:nvSpPr>
        <p:spPr>
          <a:xfrm>
            <a:off x="1478945" y="2128961"/>
            <a:ext cx="6136105" cy="1077218"/>
          </a:xfrm>
          <a:prstGeom prst="rect">
            <a:avLst/>
          </a:prstGeom>
          <a:noFill/>
        </p:spPr>
        <p:txBody>
          <a:bodyPr wrap="square" rtlCol="0">
            <a:spAutoFit/>
          </a:bodyPr>
          <a:lstStyle/>
          <a:p>
            <a:pPr algn="ctr" defTabSz="457189">
              <a:defRPr/>
            </a:pPr>
            <a:r>
              <a:rPr lang="en-US" sz="3200" dirty="0">
                <a:solidFill>
                  <a:prstClr val="white"/>
                </a:solidFill>
                <a:latin typeface="Montserrat Medium" panose="00000600000000000000" pitchFamily="50" charset="0"/>
              </a:rPr>
              <a:t>SGU School of Medicine graduates are from Canada.</a:t>
            </a:r>
            <a:r>
              <a:rPr lang="en-US" sz="3200" baseline="30000" dirty="0">
                <a:solidFill>
                  <a:prstClr val="white"/>
                </a:solidFill>
                <a:latin typeface="Montserrat Medium" panose="00000600000000000000" pitchFamily="50" charset="0"/>
              </a:rPr>
              <a:t>*</a:t>
            </a:r>
          </a:p>
        </p:txBody>
      </p:sp>
    </p:spTree>
    <p:extLst>
      <p:ext uri="{BB962C8B-B14F-4D97-AF65-F5344CB8AC3E}">
        <p14:creationId xmlns:p14="http://schemas.microsoft.com/office/powerpoint/2010/main" val="3693602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2100"/>
            <a:ext cx="7010400" cy="2686050"/>
          </a:xfrm>
        </p:spPr>
        <p:txBody>
          <a:bodyPr>
            <a:normAutofit/>
          </a:bodyPr>
          <a:lstStyle/>
          <a:p>
            <a:r>
              <a:rPr lang="en-US" dirty="0"/>
              <a:t>Does my education at </a:t>
            </a:r>
            <a:br>
              <a:rPr lang="en-US" dirty="0"/>
            </a:br>
            <a:r>
              <a:rPr lang="en-US" dirty="0"/>
              <a:t>St. George’s University </a:t>
            </a:r>
            <a:br>
              <a:rPr lang="en-US" dirty="0"/>
            </a:br>
            <a:r>
              <a:rPr lang="en-US" dirty="0"/>
              <a:t>prepare me to pass the</a:t>
            </a:r>
            <a:br>
              <a:rPr lang="en-US" dirty="0"/>
            </a:br>
            <a:r>
              <a:rPr lang="en-US" dirty="0"/>
              <a:t>MCC and USMLE exams?</a:t>
            </a:r>
          </a:p>
        </p:txBody>
      </p:sp>
      <p:sp>
        <p:nvSpPr>
          <p:cNvPr id="3" name="Slide Number Placeholder 2"/>
          <p:cNvSpPr>
            <a:spLocks noGrp="1"/>
          </p:cNvSpPr>
          <p:nvPr>
            <p:ph type="sldNum" sz="quarter" idx="12"/>
          </p:nvPr>
        </p:nvSpPr>
        <p:spPr/>
        <p:txBody>
          <a:bodyPr/>
          <a:lstStyle/>
          <a:p>
            <a:fld id="{AF88E988-FB04-AB4E-BE5A-59F242AF7F7A}" type="slidenum">
              <a:rPr lang="en-US" smtClean="0"/>
              <a:pPr/>
              <a:t>9</a:t>
            </a:fld>
            <a:endParaRPr lang="en-US" dirty="0"/>
          </a:p>
        </p:txBody>
      </p:sp>
    </p:spTree>
    <p:extLst>
      <p:ext uri="{BB962C8B-B14F-4D97-AF65-F5344CB8AC3E}">
        <p14:creationId xmlns:p14="http://schemas.microsoft.com/office/powerpoint/2010/main" val="3260327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3d8057a34314421449abe39&quot;,&quot;SmartGridHorizontal&quot;:0,&quot;LinkedExcelSources&quot;:{&quot;5f89e3b4343144336472820e&quot;:&quot;C:\\Users\\gfeis\\OneDrive\\St. George's University\\MarCom - _Automated Info Sessions\\SGU_AutomationDoc.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uXQha0Ycuj3NBdRIsvc3_1636132400&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Txlb8SyWr42ZJ4S50dvv_1633526892&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tg781VWA7dHfSYhXtIOP_1633523664&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89e3b4343144336472820e&quot;,&quot;RangeName&quot;:&quot;ENGAGE_Z78YbPEsDme7h4TmI2o1_1675083551&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NcdvykqtupdvvXzWfZz4_1633523375&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hX8Abxlm7FROoJAfjE3J_1633523604&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89bb8c3431442890486cde&quot;,&quot;RangeName&quot;:&quot;ENGAGE_mStwpalaTGbgfei5XaD6_164520183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3e9f8e3431440c90a9fa60&quot;,&quot;RangeName&quot;:&quot;ENGAGE_kBhGnAxfyg7InevOWt7d_1675248662&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3e9f8e3431440c90a9fa60&quot;,&quot;RangeName&quot;:&quot;ENGAGE_VVVa73voP3WZxLlgOebY_1651507578&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3e9f8e3431440c90a9fa60&quot;,&quot;RangeName&quot;:&quot;ENGAGE_FojxKvUce72k3wYA4AgO_1651846507&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3e9f8e3431440c90a9fa60&quot;,&quot;RangeName&quot;:&quot;ENGAGE_dbasracfd3ytfDUG6EzX_165184652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Txlb8SyWr42ZJ4S50dvv_1633526892&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tg781VWA7dHfSYhXtIOP_1633523664&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NVv1jQVTdvJU8rHhsT7Y_163613237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61283834314421583d8c5e&quot;,&quot;RangeName&quot;:&quot;ENGAGE_EPCFxRyl7ja5RZcgB4sd_1636132423&quot;,&quot;DataType&quot;:1,&quot;ImageAutosize&quot;:1}"/>
</p:tagLst>
</file>

<file path=ppt/theme/theme1.xml><?xml version="1.0" encoding="utf-8"?>
<a:theme xmlns:a="http://schemas.openxmlformats.org/drawingml/2006/main" name="Photo Overlay">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Photo Overlay">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ark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White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ight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Light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Dark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Photo Overlay">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Dark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Light Background">
  <a:themeElements>
    <a:clrScheme name="SGU">
      <a:dk1>
        <a:srgbClr val="1E1E64"/>
      </a:dk1>
      <a:lt1>
        <a:sysClr val="window" lastClr="FFFFFF"/>
      </a:lt1>
      <a:dk2>
        <a:srgbClr val="1E1E64"/>
      </a:dk2>
      <a:lt2>
        <a:srgbClr val="B2EBEE"/>
      </a:lt2>
      <a:accent1>
        <a:srgbClr val="00BEC8"/>
      </a:accent1>
      <a:accent2>
        <a:srgbClr val="B30838"/>
      </a:accent2>
      <a:accent3>
        <a:srgbClr val="00245D"/>
      </a:accent3>
      <a:accent4>
        <a:srgbClr val="78A22F"/>
      </a:accent4>
      <a:accent5>
        <a:srgbClr val="F68B00"/>
      </a:accent5>
      <a:accent6>
        <a:srgbClr val="52247F"/>
      </a:accent6>
      <a:hlink>
        <a:srgbClr val="00BEC8"/>
      </a:hlink>
      <a:folHlink>
        <a:srgbClr val="00BE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Type xmlns="16429acb-dc59-4a50-bab6-d5f64655ed01" xsi:nil="true"/>
    <lcf76f155ced4ddcb4097134ff3c332f xmlns="16429acb-dc59-4a50-bab6-d5f64655ed01">
      <Terms xmlns="http://schemas.microsoft.com/office/infopath/2007/PartnerControls"/>
    </lcf76f155ced4ddcb4097134ff3c332f>
    <TaxCatchAll xmlns="4547e9c7-038c-4708-a13b-27cc8d922e7c" xsi:nil="true"/>
    <Description xmlns="16429acb-dc59-4a50-bab6-d5f64655ed0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DC64D6C0BA5A48B9077BD9C3633E11" ma:contentTypeVersion="16" ma:contentTypeDescription="Create a new document." ma:contentTypeScope="" ma:versionID="daf5fe072ecafa58684420203c7e3c27">
  <xsd:schema xmlns:xsd="http://www.w3.org/2001/XMLSchema" xmlns:xs="http://www.w3.org/2001/XMLSchema" xmlns:p="http://schemas.microsoft.com/office/2006/metadata/properties" xmlns:ns2="16429acb-dc59-4a50-bab6-d5f64655ed01" xmlns:ns3="4547e9c7-038c-4708-a13b-27cc8d922e7c" targetNamespace="http://schemas.microsoft.com/office/2006/metadata/properties" ma:root="true" ma:fieldsID="4458886824b8d7e8cad8d0ec410a6cf2" ns2:_="" ns3:_="">
    <xsd:import namespace="16429acb-dc59-4a50-bab6-d5f64655ed01"/>
    <xsd:import namespace="4547e9c7-038c-4708-a13b-27cc8d922e7c"/>
    <xsd:element name="properties">
      <xsd:complexType>
        <xsd:sequence>
          <xsd:element name="documentManagement">
            <xsd:complexType>
              <xsd:all>
                <xsd:element ref="ns2:DocumentType"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29acb-dc59-4a50-bab6-d5f64655ed01" elementFormDefault="qualified">
    <xsd:import namespace="http://schemas.microsoft.com/office/2006/documentManagement/types"/>
    <xsd:import namespace="http://schemas.microsoft.com/office/infopath/2007/PartnerControls"/>
    <xsd:element name="DocumentType" ma:index="8" nillable="true" ma:displayName="Document Type" ma:format="Dropdown" ma:internalName="DocumentType">
      <xsd:simpleType>
        <xsd:union memberTypes="dms:Text">
          <xsd:simpleType>
            <xsd:restriction base="dms:Choice">
              <xsd:enumeration value="Image"/>
              <xsd:enumeration value="Video"/>
              <xsd:enumeration value="Invoice"/>
            </xsd:restriction>
          </xsd:simpleType>
        </xsd:un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424d71a-393a-452f-8356-44264d0f046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Description" ma:index="22" nillable="true" ma:displayName="Description " ma:description="Another Dean's visit photo! Dr. Grant with Dr. Tita Castor (DME and SGU alum), Ms. Lopez Fontela, Ms. Megan (both from CEO team) and SGU SOM students at Elmhurst Hospital Center 2/14/23" ma:format="Dropdown" ma:internalName="Description">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47e9c7-038c-4708-a13b-27cc8d922e7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31a7b49-a585-4558-b629-546ff3149e6a}" ma:internalName="TaxCatchAll" ma:showField="CatchAllData" ma:web="4547e9c7-038c-4708-a13b-27cc8d922e7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purl.org/dc/dcmitype/"/>
    <ds:schemaRef ds:uri="http://schemas.openxmlformats.org/package/2006/metadata/core-properties"/>
    <ds:schemaRef ds:uri="4547e9c7-038c-4708-a13b-27cc8d922e7c"/>
    <ds:schemaRef ds:uri="http://purl.org/dc/terms/"/>
    <ds:schemaRef ds:uri="http://schemas.microsoft.com/office/2006/documentManagement/types"/>
    <ds:schemaRef ds:uri="http://schemas.microsoft.com/office/infopath/2007/PartnerControls"/>
    <ds:schemaRef ds:uri="16429acb-dc59-4a50-bab6-d5f64655ed0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31C44ED-CCBB-4B35-A99D-00A740EC8B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29acb-dc59-4a50-bab6-d5f64655ed01"/>
    <ds:schemaRef ds:uri="4547e9c7-038c-4708-a13b-27cc8d922e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3422</TotalTime>
  <Words>1524</Words>
  <Application>Microsoft Macintosh PowerPoint</Application>
  <PresentationFormat>On-screen Show (16:9)</PresentationFormat>
  <Paragraphs>210</Paragraphs>
  <Slides>24</Slides>
  <Notes>12</Notes>
  <HiddenSlides>5</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24</vt:i4>
      </vt:variant>
    </vt:vector>
  </HeadingPairs>
  <TitlesOfParts>
    <vt:vector size="42" baseType="lpstr">
      <vt:lpstr>Arial</vt:lpstr>
      <vt:lpstr>Calibri</vt:lpstr>
      <vt:lpstr>Montserrat</vt:lpstr>
      <vt:lpstr>Montserrat ExtraBold</vt:lpstr>
      <vt:lpstr>Montserrat Light</vt:lpstr>
      <vt:lpstr>Montserrat Medium</vt:lpstr>
      <vt:lpstr>Montserrat Regular</vt:lpstr>
      <vt:lpstr>Montserrat SemiBold</vt:lpstr>
      <vt:lpstr>Photo Overlay</vt:lpstr>
      <vt:lpstr>Dark Background</vt:lpstr>
      <vt:lpstr>3_White Background</vt:lpstr>
      <vt:lpstr>2_Light Background</vt:lpstr>
      <vt:lpstr>1_Light Background</vt:lpstr>
      <vt:lpstr>2_Dark Background</vt:lpstr>
      <vt:lpstr>1_Photo Overlay</vt:lpstr>
      <vt:lpstr>4_Dark Background</vt:lpstr>
      <vt:lpstr>3_Light Background</vt:lpstr>
      <vt:lpstr>2_Photo Overlay</vt:lpstr>
      <vt:lpstr>PowerPoint Presentation</vt:lpstr>
      <vt:lpstr>PowerPoint Presentation</vt:lpstr>
      <vt:lpstr>PowerPoint Presentation</vt:lpstr>
      <vt:lpstr>PowerPoint Presentation</vt:lpstr>
      <vt:lpstr>St. George’s University has placed 208 Canadian graduates into Canadian residencies.*</vt:lpstr>
      <vt:lpstr>PowerPoint Presentation</vt:lpstr>
      <vt:lpstr>St. George’s University has placed 190 Canadian graduates into Canadian residencies.*</vt:lpstr>
      <vt:lpstr>PowerPoint Presentation</vt:lpstr>
      <vt:lpstr>PowerPoint Presentation</vt:lpstr>
      <vt:lpstr>SGU has locations in Grenada &amp; the UK</vt:lpstr>
      <vt:lpstr>Clinical and ambulatory  training and support in</vt:lpstr>
      <vt:lpstr>Elective Rotations in Canada</vt:lpstr>
      <vt:lpstr>SGU Elective Sites in Ontario</vt:lpstr>
      <vt:lpstr>Our Department of Educational  Services supports your success.</vt:lpstr>
      <vt:lpstr>Teaching students  to learn better and teachers to teach better</vt:lpstr>
      <vt:lpstr>PowerPoint Presentation</vt:lpstr>
      <vt:lpstr>Professional Lines  of Credit: MD</vt:lpstr>
      <vt:lpstr>PowerPoint Presentation</vt:lpstr>
      <vt:lpstr>Professional Lines  of Credit: MD</vt:lpstr>
      <vt:lpstr>PowerPoint Presentation</vt:lpstr>
      <vt:lpstr>You have many options to  help fund your education</vt:lpstr>
      <vt:lpstr>Application Process</vt:lpstr>
      <vt:lpstr>Your Canadian Representatives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Erin Shaw</cp:lastModifiedBy>
  <cp:revision>291</cp:revision>
  <dcterms:created xsi:type="dcterms:W3CDTF">2010-04-12T23:12:02Z</dcterms:created>
  <dcterms:modified xsi:type="dcterms:W3CDTF">2023-11-09T20:49:30Z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0x0101007EDC64D6C0BA5A48B9077BD9C3633E11</vt:lpwstr>
  </property>
  <property fmtid="{D5CDD505-2E9C-101B-9397-08002B2CF9AE}" pid="3" name="Order">
    <vt:lpwstr>3548200.00000000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