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
          <p15:clr>
            <a:srgbClr val="A4A3A4"/>
          </p15:clr>
        </p15:guide>
        <p15:guide id="2" orient="horz" pos="1601">
          <p15:clr>
            <a:srgbClr val="A4A3A4"/>
          </p15:clr>
        </p15:guide>
        <p15:guide id="3" orient="horz" pos="960">
          <p15:clr>
            <a:srgbClr val="A4A3A4"/>
          </p15:clr>
        </p15:guide>
        <p15:guide id="4" orient="horz" pos="480">
          <p15:clr>
            <a:srgbClr val="A4A3A4"/>
          </p15:clr>
        </p15:guide>
        <p15:guide id="5" orient="horz" pos="1248">
          <p15:clr>
            <a:srgbClr val="A4A3A4"/>
          </p15:clr>
        </p15:guide>
        <p15:guide id="6" orient="horz" pos="672">
          <p15:clr>
            <a:srgbClr val="A4A3A4"/>
          </p15:clr>
        </p15:guide>
        <p15:guide id="7" orient="horz" pos="1920">
          <p15:clr>
            <a:srgbClr val="A4A3A4"/>
          </p15:clr>
        </p15:guide>
        <p15:guide id="8" pos="624">
          <p15:clr>
            <a:srgbClr val="A4A3A4"/>
          </p15:clr>
        </p15:guide>
      </p15:sldGuideLst>
    </p:ext>
    <p:ext uri="GoogleSlidesCustomDataVersion2">
      <go:slidesCustomData xmlns:go="http://customooxmlschemas.google.com/" r:id="rId25" roundtripDataSignature="AMtx7mg4+SZUJjWFhPvPD9I8NwMBVLIl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49B7C9-5087-408B-9451-A85B2AF2663E}">
  <a:tblStyle styleId="{7949B7C9-5087-408B-9451-A85B2AF2663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 orient="horz"/>
        <p:guide pos="1601" orient="horz"/>
        <p:guide pos="960" orient="horz"/>
        <p:guide pos="480" orient="horz"/>
        <p:guide pos="1248" orient="horz"/>
        <p:guide pos="672" orient="horz"/>
        <p:guide pos="1920" orient="horz"/>
        <p:guide pos="62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985ade82cd_0_26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93000"/>
              </a:lnSpc>
              <a:spcBef>
                <a:spcPts val="0"/>
              </a:spcBef>
              <a:spcAft>
                <a:spcPts val="0"/>
              </a:spcAft>
              <a:buSzPts val="1200"/>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79" name="Google Shape;179;g2985ade82cd_0_260:notes"/>
          <p:cNvSpPr/>
          <p:nvPr>
            <p:ph idx="2" type="sldImg"/>
          </p:nvPr>
        </p:nvSpPr>
        <p:spPr>
          <a:xfrm>
            <a:off x="1143000" y="695325"/>
            <a:ext cx="45705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80" name="Google Shape;180;g2985ade82cd_0_260:notes"/>
          <p:cNvSpPr txBox="1"/>
          <p:nvPr>
            <p:ph idx="1" type="body"/>
          </p:nvPr>
        </p:nvSpPr>
        <p:spPr>
          <a:xfrm>
            <a:off x="686421" y="4342464"/>
            <a:ext cx="5485200" cy="4114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Arial"/>
                <a:ea typeface="Arial"/>
                <a:cs typeface="Arial"/>
                <a:sym typeface="Arial"/>
              </a:rPr>
              <a:t>Our St. Vincent campus is centrally located where the three main roads on St. Vincent meet. The campus building is three stories tall with lots of windows and has been recently expanded to include additional study and lounge space.</a:t>
            </a:r>
            <a:endParaRPr/>
          </a:p>
          <a:p>
            <a:pPr indent="0" lvl="0" marL="0" rtl="0" algn="l">
              <a:lnSpc>
                <a:spcPct val="100000"/>
              </a:lnSpc>
              <a:spcBef>
                <a:spcPts val="0"/>
              </a:spcBef>
              <a:spcAft>
                <a:spcPts val="0"/>
              </a:spcAft>
              <a:buSzPts val="1400"/>
              <a:buNone/>
            </a:pPr>
            <a:r>
              <a:rPr lang="en-US" sz="1200">
                <a:solidFill>
                  <a:schemeClr val="dk1"/>
                </a:solidFill>
                <a:latin typeface="Arial"/>
                <a:ea typeface="Arial"/>
                <a:cs typeface="Arial"/>
                <a:sym typeface="Arial"/>
              </a:rPr>
              <a:t>On campus amenities include study rooms, student lounges, and a library. There is a food shack right in front of the campus and the corner next to campus has an excellent grocery store, a smoothie bar, as well as a fast food restaurant!</a:t>
            </a:r>
            <a:endParaRPr>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985ade82cd_0_4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985ade82cd_0_4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Now I want to talk a bit about moving to the island.</a:t>
            </a:r>
            <a:endParaRPr/>
          </a:p>
          <a:p>
            <a:pPr indent="0" lvl="0" marL="0" rtl="0" algn="l">
              <a:lnSpc>
                <a:spcPct val="115000"/>
              </a:lnSpc>
              <a:spcBef>
                <a:spcPts val="0"/>
              </a:spcBef>
              <a:spcAft>
                <a:spcPts val="0"/>
              </a:spcAft>
              <a:buClr>
                <a:schemeClr val="dk1"/>
              </a:buClr>
              <a:buSzPts val="1100"/>
              <a:buFont typeface="Arial"/>
              <a:buNone/>
            </a:pPr>
            <a:r>
              <a:rPr lang="en-US"/>
              <a:t>Saint James School of Medicine provides a specialized enrollment team to assist you with your move to the Caribbean.  We are here for you the entire way, and the immigration process is simple and easy to complete.  Your Admissions Team, your Advisor and your Document Specialist are ready and available to answer your questions to make sure you are completely prepared.</a:t>
            </a:r>
            <a:endParaRPr/>
          </a:p>
          <a:p>
            <a:pPr indent="0" lvl="0" marL="0" rtl="0" algn="l">
              <a:lnSpc>
                <a:spcPct val="115000"/>
              </a:lnSpc>
              <a:spcBef>
                <a:spcPts val="0"/>
              </a:spcBef>
              <a:spcAft>
                <a:spcPts val="0"/>
              </a:spcAft>
              <a:buClr>
                <a:schemeClr val="dk1"/>
              </a:buClr>
              <a:buSzPts val="1100"/>
              <a:buFont typeface="Arial"/>
              <a:buNone/>
            </a:pPr>
            <a:r>
              <a:rPr lang="en-US"/>
              <a:t>We have a student Buddy Program, which is  a group of student volunteers who will reach out to you before you start classes to give you information and advice.</a:t>
            </a:r>
            <a:endParaRPr/>
          </a:p>
          <a:p>
            <a:pPr indent="0" lvl="0" marL="0" rtl="0" algn="l">
              <a:lnSpc>
                <a:spcPct val="115000"/>
              </a:lnSpc>
              <a:spcBef>
                <a:spcPts val="0"/>
              </a:spcBef>
              <a:spcAft>
                <a:spcPts val="0"/>
              </a:spcAft>
              <a:buClr>
                <a:schemeClr val="dk1"/>
              </a:buClr>
              <a:buSzPts val="1100"/>
              <a:buFont typeface="Arial"/>
              <a:buNone/>
            </a:pPr>
            <a:r>
              <a:rPr lang="en-US"/>
              <a:t>Additionally, we have our campus concierge who will introduce you to the island and campus, help you plan travel, help you find accommodations, and get you ready for your move.</a:t>
            </a:r>
            <a:endParaRPr/>
          </a:p>
          <a:p>
            <a:pPr indent="0" lvl="0" marL="0" rtl="0" algn="l">
              <a:lnSpc>
                <a:spcPct val="115000"/>
              </a:lnSpc>
              <a:spcBef>
                <a:spcPts val="0"/>
              </a:spcBef>
              <a:spcAft>
                <a:spcPts val="0"/>
              </a:spcAft>
              <a:buNone/>
            </a:pPr>
            <a:r>
              <a:rPr lang="en-US"/>
              <a:t>Between the Buddy Program and our concierge, we will make sure your move is stress free as possible!</a:t>
            </a:r>
            <a:endParaRPr/>
          </a:p>
        </p:txBody>
      </p:sp>
      <p:sp>
        <p:nvSpPr>
          <p:cNvPr id="189" name="Google Shape;189;g2985ade82cd_0_42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985ade82cd_0_4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985ade82cd_0_4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2985ade82cd_0_43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93000"/>
              </a:lnSpc>
              <a:spcBef>
                <a:spcPts val="0"/>
              </a:spcBef>
              <a:spcAft>
                <a:spcPts val="0"/>
              </a:spcAft>
              <a:buSzPts val="1200"/>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200" name="Google Shape;200;p32:notes"/>
          <p:cNvSpPr/>
          <p:nvPr>
            <p:ph idx="2" type="sldImg"/>
          </p:nvPr>
        </p:nvSpPr>
        <p:spPr>
          <a:xfrm>
            <a:off x="1143000" y="695325"/>
            <a:ext cx="45705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01" name="Google Shape;201;p32:notes"/>
          <p:cNvSpPr txBox="1"/>
          <p:nvPr>
            <p:ph idx="1" type="body"/>
          </p:nvPr>
        </p:nvSpPr>
        <p:spPr>
          <a:xfrm>
            <a:off x="686421" y="4342464"/>
            <a:ext cx="5485200" cy="4114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Times New Roman"/>
                <a:ea typeface="Times New Roman"/>
                <a:cs typeface="Times New Roman"/>
                <a:sym typeface="Times New Roman"/>
              </a:rPr>
              <a:t>All of our clinical rotations are done at Green Book Hospitals.  Green book hospitals are ACGME-approved teaching hospitals that have residency programs.  This is very important, and I will come back to it later.</a:t>
            </a:r>
            <a:endParaRPr/>
          </a:p>
          <a:p>
            <a:pPr indent="0" lvl="0" marL="0" rtl="0" algn="l">
              <a:lnSpc>
                <a:spcPct val="100000"/>
              </a:lnSpc>
              <a:spcBef>
                <a:spcPts val="0"/>
              </a:spcBef>
              <a:spcAft>
                <a:spcPts val="0"/>
              </a:spcAft>
              <a:buSzPts val="1400"/>
              <a:buNone/>
            </a:pPr>
            <a:r>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lang="en-US">
                <a:latin typeface="Times New Roman"/>
                <a:ea typeface="Times New Roman"/>
                <a:cs typeface="Times New Roman"/>
                <a:sym typeface="Times New Roman"/>
              </a:rPr>
              <a:t>At SJSM, we have a Department called the ODCS, which is our Office of the Dean of Clinical Sciences, and they are very involved during your clinical rotations, making sure you are doing what you need to do to gain the residency you are looking for at the end of the day.  </a:t>
            </a:r>
            <a:endParaRPr/>
          </a:p>
          <a:p>
            <a:pPr indent="0" lvl="0" marL="0" rtl="0" algn="l">
              <a:lnSpc>
                <a:spcPct val="100000"/>
              </a:lnSpc>
              <a:spcBef>
                <a:spcPts val="0"/>
              </a:spcBef>
              <a:spcAft>
                <a:spcPts val="0"/>
              </a:spcAft>
              <a:buSzPts val="1400"/>
              <a:buNone/>
            </a:pPr>
            <a:r>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lang="en-US">
                <a:latin typeface="Times New Roman"/>
                <a:ea typeface="Times New Roman"/>
                <a:cs typeface="Times New Roman"/>
                <a:sym typeface="Times New Roman"/>
              </a:rPr>
              <a:t>During Clinicals you will be using Logbooks.  Logbooks are the requirements that each student must complete before they can move on to the next clinical rotation, and must be signed off on by their preceptor.  The requirements are the experiences and teaching opportunities every student should be having, like, observing the birth of a baby during an OBGYN rotation, to ensure that every SJSM student has the same experience no mater what hospital they do their clinical rotation at.</a:t>
            </a:r>
            <a:endParaRPr>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 your clinical rotations themselves are divided into two types, Core rotations and elective rotations.</a:t>
            </a:r>
            <a:endParaRPr/>
          </a:p>
          <a:p>
            <a:pPr indent="0" lvl="0" marL="0" rtl="0" algn="l">
              <a:lnSpc>
                <a:spcPct val="100000"/>
              </a:lnSpc>
              <a:spcBef>
                <a:spcPts val="0"/>
              </a:spcBef>
              <a:spcAft>
                <a:spcPts val="0"/>
              </a:spcAft>
              <a:buSzPts val="1400"/>
              <a:buNone/>
            </a:pPr>
            <a:r>
              <a:rPr lang="en-US"/>
              <a:t>Core rotations are the same for everyone, they are a requirement.  There are 6 core rotations, which include Family Medicine, Internal medicine, Surgery, OBGYN, Psychiatry, and Pediatrics. These core rotations will cover your first 48 weeks of the clinical portion of the program.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After you’ve completed your core rotations, you move onto elective rotations, which you can choose based on your future goals.  You spend a total of 32 weeks doing elective rotations.  This is a great opportunity to experience specialties you are interested in, and especially network.  Electives can be great ways to make connections that will help you gain residency later.  We often see students obtaining residencies at hospitals they rotated in, that’s why its so important to treat every clinical like a job interview, do your best, and show everyone that you will make a great doctor someday.</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12" name="Google Shape;212;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8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93000"/>
              </a:lnSpc>
              <a:spcBef>
                <a:spcPts val="0"/>
              </a:spcBef>
              <a:spcAft>
                <a:spcPts val="0"/>
              </a:spcAft>
              <a:buSzPts val="1200"/>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223" name="Google Shape;223;p85:notes"/>
          <p:cNvSpPr/>
          <p:nvPr>
            <p:ph idx="2" type="sldImg"/>
          </p:nvPr>
        </p:nvSpPr>
        <p:spPr>
          <a:xfrm>
            <a:off x="1143000" y="695325"/>
            <a:ext cx="45705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24" name="Google Shape;224;p85:notes"/>
          <p:cNvSpPr txBox="1"/>
          <p:nvPr>
            <p:ph idx="1" type="body"/>
          </p:nvPr>
        </p:nvSpPr>
        <p:spPr>
          <a:xfrm>
            <a:off x="686421" y="4342464"/>
            <a:ext cx="5485200" cy="4114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Times New Roman"/>
                <a:ea typeface="Times New Roman"/>
                <a:cs typeface="Times New Roman"/>
                <a:sym typeface="Times New Roman"/>
              </a:rPr>
              <a:t>Here are some posts from our graduates who were excited to learn about their Match success.</a:t>
            </a:r>
            <a:endParaRPr>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93000"/>
              </a:lnSpc>
              <a:spcBef>
                <a:spcPts val="0"/>
              </a:spcBef>
              <a:spcAft>
                <a:spcPts val="0"/>
              </a:spcAft>
              <a:buClr>
                <a:srgbClr val="000000"/>
              </a:buClr>
              <a:buSzPts val="1200"/>
              <a:buFont typeface="Times New Roman"/>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231" name="Google Shape;231;p88:notes"/>
          <p:cNvSpPr/>
          <p:nvPr>
            <p:ph idx="2" type="sldImg"/>
          </p:nvPr>
        </p:nvSpPr>
        <p:spPr>
          <a:xfrm>
            <a:off x="1143000" y="695325"/>
            <a:ext cx="4570413"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32" name="Google Shape;232;p88:notes"/>
          <p:cNvSpPr txBox="1"/>
          <p:nvPr>
            <p:ph idx="1" type="body"/>
          </p:nvPr>
        </p:nvSpPr>
        <p:spPr>
          <a:xfrm>
            <a:off x="686421" y="4342464"/>
            <a:ext cx="5485158" cy="41144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Now this graphic here is to show you how SJSM compares to other schools in terms of tuition cost. Obviously, attending US medical school costs significantly higher then attending SJSM. More than double the cost of our program. But whats even more surprising is that there are other Caribbean schools that are more than triple the cost of our tuition. And when you attend these schools, you are still an international medical graduate. So it doesn’t make sense to absorb that type of debt.</a:t>
            </a:r>
            <a:endParaRPr/>
          </a:p>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Clr>
                <a:schemeClr val="dk1"/>
              </a:buClr>
              <a:buSzPts val="1200"/>
              <a:buFont typeface="Arial"/>
              <a:buNone/>
            </a:pPr>
            <a:r>
              <a:rPr lang="en-US"/>
              <a:t>As you can see, SJSM is among the lowest cost options for your medical education. On this graph, you’ll see a few schools with comparable tuition costs to us, however it’s important to note that those schools are not accredited. As we discussed earlier, accreditation is among the most important factors to consider and graduates of unaccredited medical schools will not be able to be certified to take the USMLE examinations and apply for US residency.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8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93000"/>
              </a:lnSpc>
              <a:spcBef>
                <a:spcPts val="0"/>
              </a:spcBef>
              <a:spcAft>
                <a:spcPts val="0"/>
              </a:spcAft>
              <a:buSzPts val="1200"/>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239" name="Google Shape;239;p89:notes"/>
          <p:cNvSpPr/>
          <p:nvPr>
            <p:ph idx="2" type="sldImg"/>
          </p:nvPr>
        </p:nvSpPr>
        <p:spPr>
          <a:xfrm>
            <a:off x="1143000" y="695325"/>
            <a:ext cx="4570413"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40" name="Google Shape;240;p89:notes"/>
          <p:cNvSpPr txBox="1"/>
          <p:nvPr>
            <p:ph idx="1" type="body"/>
          </p:nvPr>
        </p:nvSpPr>
        <p:spPr>
          <a:xfrm>
            <a:off x="686421" y="4342464"/>
            <a:ext cx="5485158" cy="41144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solidFill>
                  <a:schemeClr val="dk1"/>
                </a:solidFill>
                <a:latin typeface="Calibri"/>
                <a:ea typeface="Calibri"/>
                <a:cs typeface="Calibri"/>
                <a:sym typeface="Calibri"/>
              </a:rPr>
              <a:t>And here is the cost per semester per campus to give you a better idea of the cost. The top portion is the MD1-MD5 on the island and the second portion is what you will be paying for clinical rotations in the US.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Arial"/>
                <a:ea typeface="Arial"/>
                <a:cs typeface="Arial"/>
                <a:sym typeface="Arial"/>
              </a:rPr>
              <a:t>SWITCH PRESENTERS –</a:t>
            </a:r>
            <a:endParaRPr/>
          </a:p>
          <a:p>
            <a:pPr indent="0" lvl="0" marL="0" rtl="0" algn="l">
              <a:lnSpc>
                <a:spcPct val="100000"/>
              </a:lnSpc>
              <a:spcBef>
                <a:spcPts val="0"/>
              </a:spcBef>
              <a:spcAft>
                <a:spcPts val="0"/>
              </a:spcAft>
              <a:buSzPts val="1400"/>
              <a:buNone/>
            </a:pPr>
            <a:r>
              <a:rPr lang="en-US" sz="1200">
                <a:solidFill>
                  <a:schemeClr val="dk1"/>
                </a:solidFill>
                <a:latin typeface="Arial"/>
                <a:ea typeface="Arial"/>
                <a:cs typeface="Arial"/>
                <a:sym typeface="Arial"/>
              </a:rPr>
              <a:t>Presenter 1: Thank you’s, I’d like to introduce my colleague, I will be available after the presentation for questions.</a:t>
            </a:r>
            <a:endParaRPr/>
          </a:p>
          <a:p>
            <a:pPr indent="0" lvl="0" marL="0" rtl="0" algn="l">
              <a:lnSpc>
                <a:spcPct val="100000"/>
              </a:lnSpc>
              <a:spcBef>
                <a:spcPts val="0"/>
              </a:spcBef>
              <a:spcAft>
                <a:spcPts val="0"/>
              </a:spcAft>
              <a:buSzPts val="1400"/>
              <a:buNone/>
            </a:pPr>
            <a:r>
              <a:rPr lang="en-US" sz="1200">
                <a:solidFill>
                  <a:schemeClr val="dk1"/>
                </a:solidFill>
                <a:latin typeface="Arial"/>
                <a:ea typeface="Arial"/>
                <a:cs typeface="Arial"/>
                <a:sym typeface="Arial"/>
              </a:rPr>
              <a:t>Presenter 2: Welcome, Introduction, and role at SJSM.</a:t>
            </a:r>
            <a:endParaRPr/>
          </a:p>
        </p:txBody>
      </p:sp>
      <p:sp>
        <p:nvSpPr>
          <p:cNvPr id="251" name="Google Shape;251;p7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Arial"/>
                <a:ea typeface="Arial"/>
                <a:cs typeface="Arial"/>
                <a:sym typeface="Arial"/>
              </a:rPr>
              <a:t>Welcome audience. Introduce yourself and your role at SJSM.</a:t>
            </a:r>
            <a:endParaRPr/>
          </a:p>
        </p:txBody>
      </p:sp>
      <p:sp>
        <p:nvSpPr>
          <p:cNvPr id="92" name="Google Shape;92;p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985ade82cd_0_9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93000"/>
              </a:lnSpc>
              <a:spcBef>
                <a:spcPts val="0"/>
              </a:spcBef>
              <a:spcAft>
                <a:spcPts val="0"/>
              </a:spcAft>
              <a:buSzPts val="1200"/>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99" name="Google Shape;99;g2985ade82cd_0_97:notes"/>
          <p:cNvSpPr/>
          <p:nvPr>
            <p:ph idx="2" type="sldImg"/>
          </p:nvPr>
        </p:nvSpPr>
        <p:spPr>
          <a:xfrm>
            <a:off x="1143000" y="695325"/>
            <a:ext cx="45705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00" name="Google Shape;100;g2985ade82cd_0_97:notes"/>
          <p:cNvSpPr txBox="1"/>
          <p:nvPr>
            <p:ph idx="1" type="body"/>
          </p:nvPr>
        </p:nvSpPr>
        <p:spPr>
          <a:xfrm>
            <a:off x="686421" y="4342464"/>
            <a:ext cx="5485200" cy="4114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Saint James School of Medicine opened its doors in early 2000’s, and was founded on the principle that motivated students deserve the opportunity to pursue medical school.  The founder of SJSM, was a medical school professor who saw many qualified students who were forced to put their dreams on hold due to the excessive costs and overly competitive admissions processes at other medical schools.  So he founded Saint James School of Medicine to offer a quality program that anyone who has the drive, determination, and the motivation, at an affordable price. </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SJSM is fully accredited by the Accreditation Commission on Colleges of Medicine, which is the highest level or regional accreditation in the Caribbean. Accreditation is the top factor that you should consider when weighing your options for medical school. Attending an unaccredited school would make you ineligible for residency in the US, and will likely not be acceptable in many other countries.</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Currently Saint James School of Medicine has about 600 students active in our program.  That may seem like a lot, but at SJSM, class sizes max out at approximately 60 students, with the average class size being much closer to 25students, depending on when you start.  We offer three starts per year, however the Fall semester (which starts in September), is the only start term available to those students starting in the premed program. </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Unique to SJSM, we have two beautiful Caribbean campuses to choose from, which we will cover in more detail later in this presentation.</a:t>
            </a:r>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93000"/>
              </a:lnSpc>
              <a:spcBef>
                <a:spcPts val="0"/>
              </a:spcBef>
              <a:spcAft>
                <a:spcPts val="0"/>
              </a:spcAft>
              <a:buSzPts val="1200"/>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08" name="Google Shape;108;p4:notes"/>
          <p:cNvSpPr/>
          <p:nvPr>
            <p:ph idx="2" type="sldImg"/>
          </p:nvPr>
        </p:nvSpPr>
        <p:spPr>
          <a:xfrm>
            <a:off x="1143000" y="695325"/>
            <a:ext cx="4570413"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09" name="Google Shape;109;p4:notes"/>
          <p:cNvSpPr txBox="1"/>
          <p:nvPr>
            <p:ph idx="1" type="body"/>
          </p:nvPr>
        </p:nvSpPr>
        <p:spPr>
          <a:xfrm>
            <a:off x="686421" y="4342464"/>
            <a:ext cx="5485158" cy="411448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Arial"/>
                <a:ea typeface="Arial"/>
                <a:cs typeface="Arial"/>
                <a:sym typeface="Arial"/>
              </a:rPr>
              <a:t>The most important thing to consider when researching Caribbean medical schools is accreditation.  It is important that your program will allow you to sit for all United States Medical Licensure exams, and later become licensed in the United States.</a:t>
            </a:r>
            <a:endParaRPr/>
          </a:p>
          <a:p>
            <a:pPr indent="0" lvl="0" marL="0" rtl="0" algn="l">
              <a:lnSpc>
                <a:spcPct val="100000"/>
              </a:lnSpc>
              <a:spcBef>
                <a:spcPts val="0"/>
              </a:spcBef>
              <a:spcAft>
                <a:spcPts val="0"/>
              </a:spcAft>
              <a:buSzPts val="1400"/>
              <a:buNone/>
            </a:pPr>
            <a:r>
              <a:rPr lang="en-US" sz="1200">
                <a:solidFill>
                  <a:schemeClr val="dk1"/>
                </a:solidFill>
                <a:latin typeface="Arial"/>
                <a:ea typeface="Arial"/>
                <a:cs typeface="Arial"/>
                <a:sym typeface="Arial"/>
              </a:rPr>
              <a:t>This slide lists our accreditations and recognitions that allow our students to sit for all licensing exams, gain residency, and practice in the United States.</a:t>
            </a:r>
            <a:endParaRPr/>
          </a:p>
          <a:p>
            <a:pPr indent="0" lvl="0" marL="0" rtl="0" algn="l">
              <a:lnSpc>
                <a:spcPct val="100000"/>
              </a:lnSpc>
              <a:spcBef>
                <a:spcPts val="0"/>
              </a:spcBef>
              <a:spcAft>
                <a:spcPts val="0"/>
              </a:spcAft>
              <a:buSzPts val="1400"/>
              <a:buNone/>
            </a:pPr>
            <a:r>
              <a:rPr lang="en-US" sz="1200">
                <a:solidFill>
                  <a:schemeClr val="dk1"/>
                </a:solidFill>
                <a:latin typeface="Arial"/>
                <a:ea typeface="Arial"/>
                <a:cs typeface="Arial"/>
                <a:sym typeface="Arial"/>
              </a:rPr>
              <a:t>Now, I would like to take a moment to go over our most important accreditation, which is through </a:t>
            </a:r>
            <a:r>
              <a:rPr lang="en-US"/>
              <a:t>ACCM</a:t>
            </a:r>
            <a:r>
              <a:rPr lang="en-US" sz="1200">
                <a:solidFill>
                  <a:schemeClr val="dk1"/>
                </a:solidFill>
                <a:latin typeface="Arial"/>
                <a:ea typeface="Arial"/>
                <a:cs typeface="Arial"/>
                <a:sym typeface="Arial"/>
              </a:rPr>
              <a:t>.  </a:t>
            </a:r>
            <a:r>
              <a:rPr lang="en-US"/>
              <a:t>ACCM</a:t>
            </a:r>
            <a:r>
              <a:rPr lang="en-US" sz="1200">
                <a:solidFill>
                  <a:schemeClr val="dk1"/>
                </a:solidFill>
                <a:latin typeface="Arial"/>
                <a:ea typeface="Arial"/>
                <a:cs typeface="Arial"/>
                <a:sym typeface="Arial"/>
              </a:rPr>
              <a:t> stands for the </a:t>
            </a:r>
            <a:r>
              <a:rPr lang="en-US"/>
              <a:t>Accreditation Commission on Colleges of Medicine</a:t>
            </a:r>
            <a:r>
              <a:rPr lang="en-US" sz="1200">
                <a:solidFill>
                  <a:schemeClr val="dk1"/>
                </a:solidFill>
                <a:latin typeface="Arial"/>
                <a:ea typeface="Arial"/>
                <a:cs typeface="Arial"/>
                <a:sym typeface="Arial"/>
              </a:rPr>
              <a:t>.  It is one of the </a:t>
            </a:r>
            <a:r>
              <a:rPr lang="en-US"/>
              <a:t>primary</a:t>
            </a:r>
            <a:r>
              <a:rPr lang="en-US" sz="1200">
                <a:solidFill>
                  <a:schemeClr val="dk1"/>
                </a:solidFill>
                <a:latin typeface="Arial"/>
                <a:ea typeface="Arial"/>
                <a:cs typeface="Arial"/>
                <a:sym typeface="Arial"/>
              </a:rPr>
              <a:t> accreditation authority in the Caribbean, and is recognized by the LCME, which is the accrediting body for US medical schools.  Our accreditation through </a:t>
            </a:r>
            <a:r>
              <a:rPr lang="en-US"/>
              <a:t>ACCM</a:t>
            </a:r>
            <a:r>
              <a:rPr lang="en-US" sz="1200">
                <a:solidFill>
                  <a:schemeClr val="dk1"/>
                </a:solidFill>
                <a:latin typeface="Arial"/>
                <a:ea typeface="Arial"/>
                <a:cs typeface="Arial"/>
                <a:sym typeface="Arial"/>
              </a:rPr>
              <a:t> shows that a medical education at Saint James School of Medicine is on par with the standards of United States medical schools. </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are also Accredited by the CAAM-HP, which is the other primary accreditation authority in the Caribbean. This makes us one of only 2 medical schools accredited by both the ACCM and CAAM-HP.</a:t>
            </a:r>
            <a:endParaRPr/>
          </a:p>
          <a:p>
            <a:pPr indent="0" lvl="0" marL="0" rtl="0" algn="l">
              <a:lnSpc>
                <a:spcPct val="100000"/>
              </a:lnSpc>
              <a:spcBef>
                <a:spcPts val="0"/>
              </a:spcBef>
              <a:spcAft>
                <a:spcPts val="0"/>
              </a:spcAft>
              <a:buSzPts val="1400"/>
              <a:buNone/>
            </a:pPr>
            <a:r>
              <a:t/>
            </a:r>
            <a:endParaRPr>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93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117" name="Google Shape;117;p76:notes"/>
          <p:cNvSpPr/>
          <p:nvPr>
            <p:ph idx="2" type="sldImg"/>
          </p:nvPr>
        </p:nvSpPr>
        <p:spPr>
          <a:xfrm>
            <a:off x="1143000" y="695325"/>
            <a:ext cx="4570413"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18" name="Google Shape;118;p76:notes"/>
          <p:cNvSpPr txBox="1"/>
          <p:nvPr>
            <p:ph idx="1" type="body"/>
          </p:nvPr>
        </p:nvSpPr>
        <p:spPr>
          <a:xfrm>
            <a:off x="686421" y="4342464"/>
            <a:ext cx="5485158" cy="411448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Here, you can see that your education at SJSM is recognized in multiple countries and regions. Our students are eligible to practice in the US, Canada, the UK, throughout the Caribbean, and in many more countries. Licensure requirements vary between countries, but you can rest assured knowing you will have options upon completion of our program.</a:t>
            </a:r>
            <a:endParaRPr/>
          </a:p>
          <a:p>
            <a:pPr indent="0" lvl="0" marL="0" rtl="0" algn="l">
              <a:lnSpc>
                <a:spcPct val="100000"/>
              </a:lnSpc>
              <a:spcBef>
                <a:spcPts val="0"/>
              </a:spcBef>
              <a:spcAft>
                <a:spcPts val="0"/>
              </a:spcAft>
              <a:buSzPts val="1400"/>
              <a:buNone/>
            </a:pPr>
            <a:r>
              <a:rPr lang="en-US" sz="1200">
                <a:solidFill>
                  <a:schemeClr val="dk1"/>
                </a:solidFill>
                <a:latin typeface="Arial"/>
                <a:ea typeface="Arial"/>
                <a:cs typeface="Arial"/>
                <a:sym typeface="Arial"/>
              </a:rPr>
              <a:t>Specifically, about 25% of our students hold Canadian citizenship.  Because of that, we are recognized by the medical Council of Canada, and SJSM students are able to sit for all Canadian medical licensing exams, obtain residency, and practice in Canada.</a:t>
            </a:r>
            <a:endParaRPr/>
          </a:p>
          <a:p>
            <a:pPr indent="0" lvl="0" marL="0" rtl="0" algn="l">
              <a:lnSpc>
                <a:spcPct val="100000"/>
              </a:lnSpc>
              <a:spcBef>
                <a:spcPts val="0"/>
              </a:spcBef>
              <a:spcAft>
                <a:spcPts val="0"/>
              </a:spcAft>
              <a:buSzPts val="1400"/>
              <a:buNone/>
            </a:pPr>
            <a:r>
              <a:rPr lang="en-US" sz="1200">
                <a:solidFill>
                  <a:schemeClr val="dk1"/>
                </a:solidFill>
                <a:latin typeface="Arial"/>
                <a:ea typeface="Arial"/>
                <a:cs typeface="Arial"/>
                <a:sym typeface="Arial"/>
              </a:rPr>
              <a:t>Additionally, we are recognized by nearly all provincial government lenders, including OSAP, Student Aid BC, and various others.</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985ade82cd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here is a graphic showing the basic five-year timeline you can expect going through our program. So after completing the equivalent of US high school, which would be 10+2 for our Indian students, you would enter our premed program, which is 4 semesters or 16 months. Upon satisfactory completion of the premed program, you will roll into the MD program, which is a total of 10 semesters or 40 months. However, once you’ve completed 4 semesters of our MD program, you will receive a Bachelors in Health Sciences from SJSM that is actually endorsed by the United Nations Development Program. So in 8 total semesters or about 2.5 yrs, you’ll have a Bachelors degree.</a:t>
            </a:r>
            <a:endParaRPr/>
          </a:p>
          <a:p>
            <a:pPr indent="0" lvl="0" marL="0" rtl="0" algn="l">
              <a:lnSpc>
                <a:spcPct val="100000"/>
              </a:lnSpc>
              <a:spcBef>
                <a:spcPts val="0"/>
              </a:spcBef>
              <a:spcAft>
                <a:spcPts val="0"/>
              </a:spcAft>
              <a:buSzPts val="1400"/>
              <a:buNone/>
            </a:pPr>
            <a:r>
              <a:rPr lang="en-US"/>
              <a:t>You’ll still continue on in the MD program after you get the Bachelors degree, but it’s a nice little bonus you get along the path to your medical degree.</a:t>
            </a:r>
            <a:endParaRPr/>
          </a:p>
        </p:txBody>
      </p:sp>
      <p:sp>
        <p:nvSpPr>
          <p:cNvPr id="130" name="Google Shape;130;g2985ade82c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93000"/>
              </a:lnSpc>
              <a:spcBef>
                <a:spcPts val="0"/>
              </a:spcBef>
              <a:spcAft>
                <a:spcPts val="0"/>
              </a:spcAft>
              <a:buSzPts val="1200"/>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54" name="Google Shape;154;p78:notes"/>
          <p:cNvSpPr/>
          <p:nvPr>
            <p:ph idx="2" type="sldImg"/>
          </p:nvPr>
        </p:nvSpPr>
        <p:spPr>
          <a:xfrm>
            <a:off x="1143000" y="695325"/>
            <a:ext cx="4570413"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55" name="Google Shape;155;p78:notes"/>
          <p:cNvSpPr txBox="1"/>
          <p:nvPr>
            <p:ph idx="1" type="body"/>
          </p:nvPr>
        </p:nvSpPr>
        <p:spPr>
          <a:xfrm>
            <a:off x="686421" y="4342464"/>
            <a:ext cx="5485158" cy="411448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This graphic is similar to the one I just showed you earlier, but this focuses on the 10 semesters of the MD program. </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Students begin the program with the Basic Sciences, which consists of 5 semesters on one of our two Caribbean campuses.  The Basic Sciences is the classroom portion of our program, which also includes a final semester of preparation for the step one.</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In the middle of our program, you sit for the USMLE Step 1.  The USMLE Step 1 is the first of three licensure exams required to become a US physician.  This test is the most important exam you will sit for, and you’ll need to make sure you pass this exam on your first attempt to ensure your future as a doctor. </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second half of the program is called the Clinical Sciences.  This is on-site clinical training completed in our affiliate Hospitals.  At the end of the Clinical Sciences you take the USMLE Step 2 and graduate from Saint James with your medical degree.  At that point you apply for residency and begin working as a doctor.</a:t>
            </a:r>
            <a:endParaRPr/>
          </a:p>
          <a:p>
            <a:pPr indent="0" lvl="0" marL="0" rtl="0" algn="l">
              <a:lnSpc>
                <a:spcPct val="100000"/>
              </a:lnSpc>
              <a:spcBef>
                <a:spcPts val="0"/>
              </a:spcBef>
              <a:spcAft>
                <a:spcPts val="0"/>
              </a:spcAft>
              <a:buSzPts val="1400"/>
              <a:buNone/>
            </a:pPr>
            <a:r>
              <a:t/>
            </a:r>
            <a:endParaRPr>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985ade82cd_0_17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93000"/>
              </a:lnSpc>
              <a:spcBef>
                <a:spcPts val="0"/>
              </a:spcBef>
              <a:spcAft>
                <a:spcPts val="0"/>
              </a:spcAft>
              <a:buSzPts val="1200"/>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62" name="Google Shape;162;g2985ade82cd_0_179:notes"/>
          <p:cNvSpPr/>
          <p:nvPr>
            <p:ph idx="2" type="sldImg"/>
          </p:nvPr>
        </p:nvSpPr>
        <p:spPr>
          <a:xfrm>
            <a:off x="1143000" y="695325"/>
            <a:ext cx="45705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63" name="Google Shape;163;g2985ade82cd_0_179:notes"/>
          <p:cNvSpPr txBox="1"/>
          <p:nvPr>
            <p:ph idx="1" type="body"/>
          </p:nvPr>
        </p:nvSpPr>
        <p:spPr>
          <a:xfrm>
            <a:off x="686421" y="4342464"/>
            <a:ext cx="5485200" cy="4114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During the Basic Sciences, our curriculum focuses on problem-based learning, with a concentration on the USMLE exam format so that from day one, our professors are training you to do well on the USMLE Step 1. </a:t>
            </a:r>
            <a:endParaRPr/>
          </a:p>
          <a:p>
            <a:pPr indent="0" lvl="0" marL="0" rtl="0" algn="l">
              <a:spcBef>
                <a:spcPts val="0"/>
              </a:spcBef>
              <a:spcAft>
                <a:spcPts val="0"/>
              </a:spcAft>
              <a:buSzPts val="1400"/>
              <a:buNone/>
            </a:pPr>
            <a:r>
              <a:rPr lang="en-US"/>
              <a:t>Passing the USMLE Step 1 on your first attempt is extremely important to enhancing your future residency opportunities. With the USMLE Step 1 changing to pass/fail, there is even greater emphasis on clearing the exam the first time around.</a:t>
            </a:r>
            <a:endParaRPr/>
          </a:p>
          <a:p>
            <a:pPr indent="0" lvl="0" marL="0" rtl="0" algn="l">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rPr lang="en-US" sz="1200">
                <a:solidFill>
                  <a:schemeClr val="dk1"/>
                </a:solidFill>
                <a:latin typeface="Arial"/>
                <a:ea typeface="Arial"/>
                <a:cs typeface="Arial"/>
                <a:sym typeface="Arial"/>
              </a:rPr>
              <a:t>The success of our Basic Science curriculum starts with our accomplished and passionate faculty.</a:t>
            </a:r>
            <a:endParaRPr/>
          </a:p>
          <a:p>
            <a:pPr indent="0" lvl="0" marL="0" rtl="0" algn="l">
              <a:lnSpc>
                <a:spcPct val="100000"/>
              </a:lnSpc>
              <a:spcBef>
                <a:spcPts val="0"/>
              </a:spcBef>
              <a:spcAft>
                <a:spcPts val="0"/>
              </a:spcAft>
              <a:buSzPts val="1400"/>
              <a:buNone/>
            </a:pPr>
            <a:r>
              <a:rPr lang="en-US" sz="1200">
                <a:solidFill>
                  <a:schemeClr val="dk1"/>
                </a:solidFill>
                <a:latin typeface="Arial"/>
                <a:ea typeface="Arial"/>
                <a:cs typeface="Arial"/>
                <a:sym typeface="Arial"/>
              </a:rPr>
              <a:t>We are a small school, but we have small class sizes with plenty of faculty eager to prepare you for the medical licensing exams.  All of our professors are experienced and hold an MD, PHD, or both.  We maintain a low student –teacher ratio to make sure our students are supported and able to get a lot of one-on-one time with their professors.  Most students develop close relationships with their professors, and they’ll provide advice and career guidance throughout the entirety of the MD program and beyond.  </a:t>
            </a:r>
            <a:endParaRPr/>
          </a:p>
          <a:p>
            <a:pPr indent="0" lvl="0" marL="0" rtl="0" algn="l">
              <a:lnSpc>
                <a:spcPct val="100000"/>
              </a:lnSpc>
              <a:spcBef>
                <a:spcPts val="0"/>
              </a:spcBef>
              <a:spcAft>
                <a:spcPts val="0"/>
              </a:spcAft>
              <a:buSzPts val="1400"/>
              <a:buNone/>
            </a:pPr>
            <a:r>
              <a:rPr lang="en-US" sz="1200">
                <a:solidFill>
                  <a:schemeClr val="dk1"/>
                </a:solidFill>
                <a:latin typeface="Arial"/>
                <a:ea typeface="Arial"/>
                <a:cs typeface="Arial"/>
                <a:sym typeface="Arial"/>
              </a:rPr>
              <a:t>With our large network of clinical affiliates, we often invite esteemed physicians, program directors, colleagues, and Alum to our campuses to provide training and guest lectures for students.</a:t>
            </a:r>
            <a:endParaRPr/>
          </a:p>
          <a:p>
            <a:pPr indent="0" lvl="0" marL="0" rtl="0" algn="l">
              <a:lnSpc>
                <a:spcPct val="100000"/>
              </a:lnSpc>
              <a:spcBef>
                <a:spcPts val="0"/>
              </a:spcBef>
              <a:spcAft>
                <a:spcPts val="0"/>
              </a:spcAft>
              <a:buSzPts val="1400"/>
              <a:buNone/>
            </a:pPr>
            <a:r>
              <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a:t>R</a:t>
            </a:r>
            <a:r>
              <a:rPr lang="en-US" sz="1200">
                <a:solidFill>
                  <a:schemeClr val="dk1"/>
                </a:solidFill>
                <a:latin typeface="Arial"/>
                <a:ea typeface="Arial"/>
                <a:cs typeface="Arial"/>
                <a:sym typeface="Arial"/>
              </a:rPr>
              <a:t>esearch is also very important to residency programs and at SJSM we introduce research into the curriculum early.  Students are required to conduct </a:t>
            </a:r>
            <a:r>
              <a:rPr lang="en-US"/>
              <a:t>their </a:t>
            </a:r>
            <a:r>
              <a:rPr lang="en-US" sz="1200">
                <a:solidFill>
                  <a:schemeClr val="dk1"/>
                </a:solidFill>
                <a:latin typeface="Arial"/>
                <a:ea typeface="Arial"/>
                <a:cs typeface="Arial"/>
                <a:sym typeface="Arial"/>
              </a:rPr>
              <a:t>own research and present it to the student body, faculty, and the research committee. </a:t>
            </a:r>
            <a:endParaRPr/>
          </a:p>
          <a:p>
            <a:pPr indent="0" lvl="0" marL="0" rtl="0" algn="l">
              <a:lnSpc>
                <a:spcPct val="100000"/>
              </a:lnSpc>
              <a:spcBef>
                <a:spcPts val="0"/>
              </a:spcBef>
              <a:spcAft>
                <a:spcPts val="0"/>
              </a:spcAft>
              <a:buSzPts val="1400"/>
              <a:buNone/>
            </a:pPr>
            <a:r>
              <a:rPr lang="en-US" sz="1200">
                <a:solidFill>
                  <a:schemeClr val="dk1"/>
                </a:solidFill>
                <a:latin typeface="Arial"/>
                <a:ea typeface="Arial"/>
                <a:cs typeface="Arial"/>
                <a:sym typeface="Arial"/>
              </a:rPr>
              <a:t>All professors at SJSM are encouraged to conduct independent research. The school funds this research as well as grants for various organizations. This is an excellent way to get involved outside of the classroom and when the research project gets published you get published and is a huge advantage for when you are applying to residency, it really sets Saint James School of medicine students apart.</a:t>
            </a:r>
            <a:endParaRPr/>
          </a:p>
          <a:p>
            <a:pPr indent="0" lvl="0" marL="0" rtl="0" algn="l">
              <a:lnSpc>
                <a:spcPct val="100000"/>
              </a:lnSpc>
              <a:spcBef>
                <a:spcPts val="0"/>
              </a:spcBef>
              <a:spcAft>
                <a:spcPts val="0"/>
              </a:spcAft>
              <a:buSzPts val="1400"/>
              <a:buNone/>
            </a:pPr>
            <a:r>
              <a:rPr lang="en-US" sz="1200">
                <a:solidFill>
                  <a:schemeClr val="dk1"/>
                </a:solidFill>
                <a:latin typeface="Arial"/>
                <a:ea typeface="Arial"/>
                <a:cs typeface="Arial"/>
                <a:sym typeface="Arial"/>
              </a:rPr>
              <a:t>SJSM students have been published in esteemed medical journals such as Lancet, and we also have our own research publication, SjScience, which can be found on our website.</a:t>
            </a:r>
            <a:endParaRPr sz="1200">
              <a:solidFill>
                <a:schemeClr val="dk1"/>
              </a:solidFill>
              <a:latin typeface="Arial"/>
              <a:ea typeface="Arial"/>
              <a:cs typeface="Arial"/>
              <a:sym typeface="Arial"/>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rPr lang="en-US"/>
              <a:t>Finally, Anatomy is one of the most important, foundational courses any medical student will take. In addition to models and computer simulations, we are one of the few medical schools to incorporate Anatomage 3D imaging tables into our curriculum. These tables allow you to understand anatomy down to the cellular level. During these past few remote semesters, our students have not missed a beat in their anatomy education due to the capabilities of these Anatomage tables.</a:t>
            </a:r>
            <a:endParaRPr>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93000"/>
              </a:lnSpc>
              <a:spcBef>
                <a:spcPts val="0"/>
              </a:spcBef>
              <a:spcAft>
                <a:spcPts val="0"/>
              </a:spcAft>
              <a:buSzPts val="1200"/>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70" name="Google Shape;170;p18:notes"/>
          <p:cNvSpPr/>
          <p:nvPr>
            <p:ph idx="2" type="sldImg"/>
          </p:nvPr>
        </p:nvSpPr>
        <p:spPr>
          <a:xfrm>
            <a:off x="1143000" y="695325"/>
            <a:ext cx="4570413"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71" name="Google Shape;171;p18:notes"/>
          <p:cNvSpPr txBox="1"/>
          <p:nvPr>
            <p:ph idx="1" type="body"/>
          </p:nvPr>
        </p:nvSpPr>
        <p:spPr>
          <a:xfrm>
            <a:off x="686421" y="4342464"/>
            <a:ext cx="5485158" cy="411448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Arial"/>
                <a:ea typeface="Arial"/>
                <a:cs typeface="Arial"/>
                <a:sym typeface="Arial"/>
              </a:rPr>
              <a:t>Our campus in Anguilla opened in 2010.  It consists of two large school buildings, our Yellow building, shown here features a 7,000 square foot library with private study rooms available for rent. Our other campus building, the White Building, contains our labs and administrative offices.</a:t>
            </a:r>
            <a:endParaRPr/>
          </a:p>
          <a:p>
            <a:pPr indent="0" lvl="0" marL="0" rtl="0" algn="l">
              <a:lnSpc>
                <a:spcPct val="100000"/>
              </a:lnSpc>
              <a:spcBef>
                <a:spcPts val="0"/>
              </a:spcBef>
              <a:spcAft>
                <a:spcPts val="0"/>
              </a:spcAft>
              <a:buSzPts val="1400"/>
              <a:buNone/>
            </a:pPr>
            <a:r>
              <a:rPr lang="en-US" sz="1200">
                <a:solidFill>
                  <a:schemeClr val="dk1"/>
                </a:solidFill>
                <a:latin typeface="Arial"/>
                <a:ea typeface="Arial"/>
                <a:cs typeface="Arial"/>
                <a:sym typeface="Arial"/>
              </a:rPr>
              <a:t>The SJSM campus is centrally located on Anguilla making it easy to access from all points, and is conveniently located across from JW Proctor’s, a fully stocked grocery store with a deli.  Other lunch options on campus include an Asian restaurant, as well as bakery around the corner.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59"/>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5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Arial"/>
                <a:ea typeface="Arial"/>
                <a:cs typeface="Arial"/>
                <a:sym typeface="Arial"/>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Arial"/>
                <a:ea typeface="Arial"/>
                <a:cs typeface="Arial"/>
                <a:sym typeface="Arial"/>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9pPr>
          </a:lstStyle>
          <a:p/>
        </p:txBody>
      </p:sp>
      <p:sp>
        <p:nvSpPr>
          <p:cNvPr id="14" name="Google Shape;14;p59"/>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5" name="Google Shape;15;p59"/>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 name="Google Shape;16;p59"/>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68"/>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 name="Google Shape;70;p68"/>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 name="Google Shape;71;p68"/>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2" name="Google Shape;72;p68"/>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3" name="Google Shape;73;p68"/>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69"/>
          <p:cNvSpPr txBox="1"/>
          <p:nvPr>
            <p:ph type="title"/>
          </p:nvPr>
        </p:nvSpPr>
        <p:spPr>
          <a:xfrm rot="5400000">
            <a:off x="4732337" y="2171700"/>
            <a:ext cx="5851525" cy="20574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6" name="Google Shape;76;p69"/>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7" name="Google Shape;77;p69"/>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8" name="Google Shape;78;p69"/>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9" name="Google Shape;79;p69"/>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80" name="Shape 80"/>
        <p:cNvGrpSpPr/>
        <p:nvPr/>
      </p:nvGrpSpPr>
      <p:grpSpPr>
        <a:xfrm>
          <a:off x="0" y="0"/>
          <a:ext cx="0" cy="0"/>
          <a:chOff x="0" y="0"/>
          <a:chExt cx="0" cy="0"/>
        </a:xfrm>
      </p:grpSpPr>
      <p:pic>
        <p:nvPicPr>
          <p:cNvPr id="81" name="Google Shape;81;p70"/>
          <p:cNvPicPr preferRelativeResize="0"/>
          <p:nvPr/>
        </p:nvPicPr>
        <p:blipFill rotWithShape="1">
          <a:blip r:embed="rId2">
            <a:alphaModFix/>
          </a:blip>
          <a:srcRect b="0" l="0" r="0" t="0"/>
          <a:stretch/>
        </p:blipFill>
        <p:spPr>
          <a:xfrm>
            <a:off x="7947025" y="195263"/>
            <a:ext cx="939800" cy="939800"/>
          </a:xfrm>
          <a:prstGeom prst="rect">
            <a:avLst/>
          </a:prstGeom>
          <a:noFill/>
          <a:ln>
            <a:noFill/>
          </a:ln>
        </p:spPr>
      </p:pic>
      <p:pic>
        <p:nvPicPr>
          <p:cNvPr id="82" name="Google Shape;82;p70"/>
          <p:cNvPicPr preferRelativeResize="0"/>
          <p:nvPr/>
        </p:nvPicPr>
        <p:blipFill rotWithShape="1">
          <a:blip r:embed="rId3">
            <a:alphaModFix/>
          </a:blip>
          <a:srcRect b="0" l="0" r="0" t="0"/>
          <a:stretch/>
        </p:blipFill>
        <p:spPr>
          <a:xfrm>
            <a:off x="128588" y="6056313"/>
            <a:ext cx="8880475" cy="63341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60"/>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6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0" name="Google Shape;20;p6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1" name="Google Shape;21;p6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2" name="Google Shape;22;p60"/>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61"/>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5" name="Google Shape;25;p61"/>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6" name="Google Shape;26;p61"/>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6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1pPr>
            <a:lvl2pPr indent="-228600" lvl="1" marL="914400" marR="0" rtl="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2pPr>
            <a:lvl3pPr indent="-228600" lvl="2" marL="1371600" marR="0" rtl="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3pPr>
            <a:lvl4pPr indent="-228600" lvl="3" marL="1828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4pPr>
            <a:lvl5pPr indent="-228600" lvl="4" marL="22860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5pPr>
            <a:lvl6pPr indent="-228600" lvl="5" marL="27432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6pPr>
            <a:lvl7pPr indent="-228600" lvl="6" marL="32004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7pPr>
            <a:lvl8pPr indent="-228600" lvl="7" marL="36576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8pPr>
            <a:lvl9pPr indent="-228600" lvl="8" marL="4114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9pPr>
          </a:lstStyle>
          <a:p/>
        </p:txBody>
      </p:sp>
      <p:sp>
        <p:nvSpPr>
          <p:cNvPr id="30" name="Google Shape;30;p62"/>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1" name="Google Shape;31;p62"/>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2" name="Google Shape;32;p62"/>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 name="Google Shape;35;p6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6" name="Google Shape;36;p6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7" name="Google Shape;37;p63"/>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8" name="Google Shape;38;p63"/>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9" name="Google Shape;39;p63"/>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4"/>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 name="Google Shape;42;p6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43" name="Google Shape;43;p6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44" name="Google Shape;44;p6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45" name="Google Shape;45;p6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46" name="Google Shape;46;p64"/>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7" name="Google Shape;47;p64"/>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8" name="Google Shape;48;p64"/>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65"/>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1" name="Google Shape;51;p65"/>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2" name="Google Shape;52;p65"/>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3" name="Google Shape;53;p65"/>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6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6" name="Google Shape;56;p6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 name="Google Shape;57;p6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58" name="Google Shape;58;p66"/>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9" name="Google Shape;59;p66"/>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0" name="Google Shape;60;p66"/>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6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3" name="Google Shape;63;p67"/>
          <p:cNvSpPr/>
          <p:nvPr>
            <p:ph idx="2" type="pic"/>
          </p:nvPr>
        </p:nvSpPr>
        <p:spPr>
          <a:xfrm>
            <a:off x="1792288" y="612775"/>
            <a:ext cx="5486400" cy="4114800"/>
          </a:xfrm>
          <a:prstGeom prst="rect">
            <a:avLst/>
          </a:prstGeom>
          <a:noFill/>
          <a:ln>
            <a:noFill/>
          </a:ln>
        </p:spPr>
      </p:sp>
      <p:sp>
        <p:nvSpPr>
          <p:cNvPr id="64" name="Google Shape;64;p6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65" name="Google Shape;65;p67"/>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6" name="Google Shape;66;p67"/>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7" name="Google Shape;67;p67"/>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58"/>
          <p:cNvPicPr preferRelativeResize="0"/>
          <p:nvPr/>
        </p:nvPicPr>
        <p:blipFill rotWithShape="1">
          <a:blip r:embed="rId1">
            <a:alphaModFix/>
          </a:blip>
          <a:srcRect b="0" l="0" r="0" t="0"/>
          <a:stretch/>
        </p:blipFill>
        <p:spPr>
          <a:xfrm>
            <a:off x="0" y="5925312"/>
            <a:ext cx="9144000" cy="93268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jp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0" y="12539"/>
            <a:ext cx="9144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descr="A picture containing outdoor, mountain, boat, dock&#10;&#10;Description automatically generated" id="182" name="Google Shape;182;g2985ade82cd_0_260"/>
          <p:cNvPicPr preferRelativeResize="0"/>
          <p:nvPr/>
        </p:nvPicPr>
        <p:blipFill rotWithShape="1">
          <a:blip r:embed="rId3">
            <a:alphaModFix/>
          </a:blip>
          <a:srcRect b="-7683" l="2241" r="-12131" t="-7683"/>
          <a:stretch/>
        </p:blipFill>
        <p:spPr>
          <a:xfrm>
            <a:off x="0" y="-558499"/>
            <a:ext cx="10286909" cy="6903027"/>
          </a:xfrm>
          <a:prstGeom prst="rect">
            <a:avLst/>
          </a:prstGeom>
          <a:noFill/>
          <a:ln>
            <a:noFill/>
          </a:ln>
        </p:spPr>
      </p:pic>
      <p:sp>
        <p:nvSpPr>
          <p:cNvPr id="183" name="Google Shape;183;g2985ade82cd_0_260"/>
          <p:cNvSpPr txBox="1"/>
          <p:nvPr/>
        </p:nvSpPr>
        <p:spPr>
          <a:xfrm>
            <a:off x="976313" y="403225"/>
            <a:ext cx="67515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dk1"/>
              </a:solidFill>
              <a:latin typeface="Arial"/>
              <a:ea typeface="Arial"/>
              <a:cs typeface="Arial"/>
              <a:sym typeface="Arial"/>
            </a:endParaRPr>
          </a:p>
        </p:txBody>
      </p:sp>
      <p:sp>
        <p:nvSpPr>
          <p:cNvPr id="184" name="Google Shape;184;g2985ade82cd_0_260"/>
          <p:cNvSpPr/>
          <p:nvPr/>
        </p:nvSpPr>
        <p:spPr>
          <a:xfrm>
            <a:off x="-6585" y="4075620"/>
            <a:ext cx="4130400" cy="1654200"/>
          </a:xfrm>
          <a:prstGeom prst="roundRect">
            <a:avLst>
              <a:gd fmla="val 51" name="adj"/>
            </a:avLst>
          </a:prstGeom>
          <a:solidFill>
            <a:srgbClr val="FEB913"/>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dk1"/>
              </a:solidFill>
              <a:latin typeface="Arial"/>
              <a:ea typeface="Arial"/>
              <a:cs typeface="Arial"/>
              <a:sym typeface="Arial"/>
            </a:endParaRPr>
          </a:p>
        </p:txBody>
      </p:sp>
      <p:sp>
        <p:nvSpPr>
          <p:cNvPr id="185" name="Google Shape;185;g2985ade82cd_0_260"/>
          <p:cNvSpPr txBox="1"/>
          <p:nvPr/>
        </p:nvSpPr>
        <p:spPr>
          <a:xfrm>
            <a:off x="89662" y="4212780"/>
            <a:ext cx="3968400" cy="1351500"/>
          </a:xfrm>
          <a:prstGeom prst="rect">
            <a:avLst/>
          </a:prstGeom>
          <a:noFill/>
          <a:ln>
            <a:noFill/>
          </a:ln>
        </p:spPr>
        <p:txBody>
          <a:bodyPr anchorCtr="0" anchor="t" bIns="45000" lIns="90000" spcFirstLastPara="1" rIns="90000" wrap="square" tIns="59100">
            <a:noAutofit/>
          </a:bodyPr>
          <a:lstStyle/>
          <a:p>
            <a:pPr indent="-285750" lvl="0" marL="285750" marR="0" rtl="0" algn="l">
              <a:lnSpc>
                <a:spcPct val="100000"/>
              </a:lnSpc>
              <a:spcBef>
                <a:spcPts val="0"/>
              </a:spcBef>
              <a:spcAft>
                <a:spcPts val="0"/>
              </a:spcAft>
              <a:buClr>
                <a:schemeClr val="lt1"/>
              </a:buClr>
              <a:buSzPts val="1350"/>
              <a:buFont typeface="Arial"/>
              <a:buChar char="•"/>
            </a:pPr>
            <a:r>
              <a:rPr b="0" i="0" lang="en-US" sz="1800" u="none" cap="none" strike="noStrike">
                <a:solidFill>
                  <a:srgbClr val="FFFFFF"/>
                </a:solidFill>
                <a:latin typeface="Arial"/>
                <a:ea typeface="Arial"/>
                <a:cs typeface="Arial"/>
                <a:sym typeface="Arial"/>
              </a:rPr>
              <a:t>Campus integrated into and </a:t>
            </a:r>
            <a:br>
              <a:rPr b="0" i="0" lang="en-US" sz="1800" u="none" cap="none" strike="noStrike">
                <a:solidFill>
                  <a:srgbClr val="FFFFFF"/>
                </a:solidFill>
                <a:latin typeface="Arial"/>
                <a:ea typeface="Arial"/>
                <a:cs typeface="Arial"/>
                <a:sym typeface="Arial"/>
              </a:rPr>
            </a:br>
            <a:r>
              <a:rPr b="0" i="0" lang="en-US" sz="1800" u="none" cap="none" strike="noStrike">
                <a:solidFill>
                  <a:srgbClr val="FFFFFF"/>
                </a:solidFill>
                <a:latin typeface="Arial"/>
                <a:ea typeface="Arial"/>
                <a:cs typeface="Arial"/>
                <a:sym typeface="Arial"/>
              </a:rPr>
              <a:t>supported by the local community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lt1"/>
              </a:buClr>
              <a:buSzPts val="1350"/>
              <a:buFont typeface="Arial"/>
              <a:buChar char="•"/>
            </a:pPr>
            <a:r>
              <a:rPr b="0" i="0" lang="en-US" sz="1800" u="none" cap="none" strike="noStrike">
                <a:solidFill>
                  <a:srgbClr val="FFFFFF"/>
                </a:solidFill>
                <a:latin typeface="Arial"/>
                <a:ea typeface="Arial"/>
                <a:cs typeface="Arial"/>
                <a:sym typeface="Arial"/>
              </a:rPr>
              <a:t>Stunning landscapes to explore </a:t>
            </a:r>
            <a:br>
              <a:rPr b="0" i="0" lang="en-US" sz="1800" u="none" cap="none" strike="noStrike">
                <a:solidFill>
                  <a:srgbClr val="FFFFFF"/>
                </a:solidFill>
                <a:latin typeface="Arial"/>
                <a:ea typeface="Arial"/>
                <a:cs typeface="Arial"/>
                <a:sym typeface="Arial"/>
              </a:rPr>
            </a:br>
            <a:r>
              <a:rPr b="0" i="0" lang="en-US" sz="1800" u="none" cap="none" strike="noStrike">
                <a:solidFill>
                  <a:srgbClr val="FFFFFF"/>
                </a:solidFill>
                <a:latin typeface="Arial"/>
                <a:ea typeface="Arial"/>
                <a:cs typeface="Arial"/>
                <a:sym typeface="Arial"/>
              </a:rPr>
              <a:t>by land, air or sea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g2985ade82cd_0_429"/>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g2985ade82cd_0_435"/>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2"/>
          <p:cNvSpPr txBox="1"/>
          <p:nvPr/>
        </p:nvSpPr>
        <p:spPr>
          <a:xfrm>
            <a:off x="914400" y="1054100"/>
            <a:ext cx="8229600" cy="1143000"/>
          </a:xfrm>
          <a:prstGeom prst="rect">
            <a:avLst/>
          </a:prstGeom>
          <a:noFill/>
          <a:ln>
            <a:noFill/>
          </a:ln>
        </p:spPr>
        <p:txBody>
          <a:bodyPr anchorCtr="0" anchor="t" bIns="45000" lIns="90000" spcFirstLastPara="1" rIns="90000" wrap="square" tIns="45000">
            <a:noAutofit/>
          </a:bodyPr>
          <a:lstStyle/>
          <a:p>
            <a:pPr indent="0" lvl="0" marL="0" marR="0" rtl="0" algn="l">
              <a:lnSpc>
                <a:spcPct val="78000"/>
              </a:lnSpc>
              <a:spcBef>
                <a:spcPts val="0"/>
              </a:spcBef>
              <a:spcAft>
                <a:spcPts val="0"/>
              </a:spcAft>
              <a:buClr>
                <a:srgbClr val="000000"/>
              </a:buClr>
              <a:buSzPts val="4400"/>
              <a:buFont typeface="Arial"/>
              <a:buNone/>
            </a:pPr>
            <a:r>
              <a:rPr b="0" i="0" lang="en-US" sz="4400" u="none" cap="none" strike="noStrike">
                <a:solidFill>
                  <a:srgbClr val="4D4E4E"/>
                </a:solidFill>
                <a:latin typeface="Times New Roman"/>
                <a:ea typeface="Times New Roman"/>
                <a:cs typeface="Times New Roman"/>
                <a:sym typeface="Times New Roman"/>
              </a:rPr>
              <a:t>CLINICAL ROTATIONS.</a:t>
            </a:r>
            <a:br>
              <a:rPr b="0" i="0" lang="en-US" sz="4400" u="none" cap="none" strike="noStrike">
                <a:solidFill>
                  <a:srgbClr val="4D4E4E"/>
                </a:solidFill>
                <a:latin typeface="Times New Roman"/>
                <a:ea typeface="Times New Roman"/>
                <a:cs typeface="Times New Roman"/>
                <a:sym typeface="Times New Roman"/>
              </a:rPr>
            </a:br>
            <a:r>
              <a:rPr b="0" i="0" lang="en-US" sz="4400" u="none" cap="none" strike="noStrike">
                <a:solidFill>
                  <a:srgbClr val="4D4E4E"/>
                </a:solidFill>
                <a:latin typeface="Times New Roman"/>
                <a:ea typeface="Times New Roman"/>
                <a:cs typeface="Times New Roman"/>
                <a:sym typeface="Times New Roman"/>
              </a:rPr>
              <a:t>YOUR DREAM IS CLOSER.</a:t>
            </a:r>
            <a:endParaRPr b="0" i="0" sz="1400" u="none" cap="none" strike="noStrike">
              <a:solidFill>
                <a:srgbClr val="000000"/>
              </a:solidFill>
              <a:latin typeface="Arial"/>
              <a:ea typeface="Arial"/>
              <a:cs typeface="Arial"/>
              <a:sym typeface="Arial"/>
            </a:endParaRPr>
          </a:p>
        </p:txBody>
      </p:sp>
      <p:sp>
        <p:nvSpPr>
          <p:cNvPr id="204" name="Google Shape;204;p32"/>
          <p:cNvSpPr txBox="1"/>
          <p:nvPr/>
        </p:nvSpPr>
        <p:spPr>
          <a:xfrm>
            <a:off x="1008063" y="647700"/>
            <a:ext cx="5184900" cy="355500"/>
          </a:xfrm>
          <a:prstGeom prst="rect">
            <a:avLst/>
          </a:prstGeom>
          <a:noFill/>
          <a:ln>
            <a:noFill/>
          </a:ln>
        </p:spPr>
        <p:txBody>
          <a:bodyPr anchorCtr="0" anchor="ctr" bIns="0" lIns="0" spcFirstLastPara="1" rIns="0" wrap="square" tIns="44350">
            <a:noAutofit/>
          </a:bodyPr>
          <a:lstStyle/>
          <a:p>
            <a:pPr indent="0" lvl="0" marL="0" marR="0" rtl="0" algn="l">
              <a:lnSpc>
                <a:spcPct val="84000"/>
              </a:lnSpc>
              <a:spcBef>
                <a:spcPts val="0"/>
              </a:spcBef>
              <a:spcAft>
                <a:spcPts val="0"/>
              </a:spcAft>
              <a:buClr>
                <a:srgbClr val="000000"/>
              </a:buClr>
              <a:buSzPts val="2200"/>
              <a:buFont typeface="Arial"/>
              <a:buNone/>
            </a:pPr>
            <a:r>
              <a:rPr b="0" i="0" lang="en-US" sz="2200" u="none" cap="none" strike="noStrike">
                <a:solidFill>
                  <a:srgbClr val="FEB913"/>
                </a:solidFill>
                <a:latin typeface="Arial"/>
                <a:ea typeface="Arial"/>
                <a:cs typeface="Arial"/>
                <a:sym typeface="Arial"/>
              </a:rPr>
              <a:t>MD Program</a:t>
            </a:r>
            <a:endParaRPr b="0" i="0" sz="1400" u="none" cap="none" strike="noStrike">
              <a:solidFill>
                <a:srgbClr val="000000"/>
              </a:solidFill>
              <a:latin typeface="Arial"/>
              <a:ea typeface="Arial"/>
              <a:cs typeface="Arial"/>
              <a:sym typeface="Arial"/>
            </a:endParaRPr>
          </a:p>
        </p:txBody>
      </p:sp>
      <p:pic>
        <p:nvPicPr>
          <p:cNvPr id="205" name="Google Shape;205;p32"/>
          <p:cNvPicPr preferRelativeResize="0"/>
          <p:nvPr/>
        </p:nvPicPr>
        <p:blipFill rotWithShape="1">
          <a:blip r:embed="rId3">
            <a:alphaModFix/>
          </a:blip>
          <a:srcRect b="0" l="0" r="0" t="0"/>
          <a:stretch/>
        </p:blipFill>
        <p:spPr>
          <a:xfrm>
            <a:off x="7357570" y="427037"/>
            <a:ext cx="1238250" cy="1152525"/>
          </a:xfrm>
          <a:prstGeom prst="rect">
            <a:avLst/>
          </a:prstGeom>
          <a:noFill/>
          <a:ln>
            <a:noFill/>
          </a:ln>
        </p:spPr>
      </p:pic>
      <p:sp>
        <p:nvSpPr>
          <p:cNvPr id="206" name="Google Shape;206;p32"/>
          <p:cNvSpPr txBox="1"/>
          <p:nvPr/>
        </p:nvSpPr>
        <p:spPr>
          <a:xfrm>
            <a:off x="2952750" y="2522538"/>
            <a:ext cx="180900" cy="426900"/>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dk1"/>
              </a:solidFill>
              <a:latin typeface="Arial"/>
              <a:ea typeface="Arial"/>
              <a:cs typeface="Arial"/>
              <a:sym typeface="Arial"/>
            </a:endParaRPr>
          </a:p>
        </p:txBody>
      </p:sp>
      <p:sp>
        <p:nvSpPr>
          <p:cNvPr id="207" name="Google Shape;207;p32"/>
          <p:cNvSpPr txBox="1"/>
          <p:nvPr/>
        </p:nvSpPr>
        <p:spPr>
          <a:xfrm>
            <a:off x="4392613" y="1655763"/>
            <a:ext cx="180900" cy="426900"/>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dk1"/>
              </a:solidFill>
              <a:latin typeface="Arial"/>
              <a:ea typeface="Arial"/>
              <a:cs typeface="Arial"/>
              <a:sym typeface="Arial"/>
            </a:endParaRPr>
          </a:p>
        </p:txBody>
      </p:sp>
      <p:sp>
        <p:nvSpPr>
          <p:cNvPr id="208" name="Google Shape;208;p32"/>
          <p:cNvSpPr/>
          <p:nvPr/>
        </p:nvSpPr>
        <p:spPr>
          <a:xfrm>
            <a:off x="952500" y="2532063"/>
            <a:ext cx="6324600" cy="3095700"/>
          </a:xfrm>
          <a:prstGeom prst="rect">
            <a:avLst/>
          </a:prstGeom>
          <a:noFill/>
          <a:ln>
            <a:noFill/>
          </a:ln>
        </p:spPr>
        <p:txBody>
          <a:bodyPr anchorCtr="0" anchor="t" bIns="45000" lIns="90000" spcFirstLastPara="1" rIns="90000" wrap="square" tIns="45000">
            <a:noAutofit/>
          </a:bodyPr>
          <a:lstStyle/>
          <a:p>
            <a:pPr indent="-341312" lvl="0" marL="342900" marR="0" rtl="0" algn="l">
              <a:lnSpc>
                <a:spcPct val="125000"/>
              </a:lnSpc>
              <a:spcBef>
                <a:spcPts val="0"/>
              </a:spcBef>
              <a:spcAft>
                <a:spcPts val="0"/>
              </a:spcAft>
              <a:buClr>
                <a:srgbClr val="4D4E4E"/>
              </a:buClr>
              <a:buSzPts val="1350"/>
              <a:buFont typeface="Arial"/>
              <a:buChar char="•"/>
            </a:pPr>
            <a:r>
              <a:rPr b="0" i="0" lang="en-US" sz="1800" u="none" cap="none" strike="noStrike">
                <a:solidFill>
                  <a:srgbClr val="4D4E4E"/>
                </a:solidFill>
                <a:latin typeface="Arial"/>
                <a:ea typeface="Arial"/>
                <a:cs typeface="Arial"/>
                <a:sym typeface="Arial"/>
              </a:rPr>
              <a:t>Hands-on clinical experience in U.S. hospitals with ACGME-approved residency programs</a:t>
            </a:r>
            <a:endParaRPr b="0" i="0" sz="1400" u="none" cap="none" strike="noStrike">
              <a:solidFill>
                <a:srgbClr val="000000"/>
              </a:solidFill>
              <a:latin typeface="Arial"/>
              <a:ea typeface="Arial"/>
              <a:cs typeface="Arial"/>
              <a:sym typeface="Arial"/>
            </a:endParaRPr>
          </a:p>
          <a:p>
            <a:pPr indent="-341312" lvl="0" marL="342900" marR="0" rtl="0" algn="l">
              <a:lnSpc>
                <a:spcPct val="125000"/>
              </a:lnSpc>
              <a:spcBef>
                <a:spcPts val="638"/>
              </a:spcBef>
              <a:spcAft>
                <a:spcPts val="0"/>
              </a:spcAft>
              <a:buClr>
                <a:srgbClr val="4D4E4E"/>
              </a:buClr>
              <a:buSzPts val="1350"/>
              <a:buFont typeface="Arial"/>
              <a:buChar char="•"/>
            </a:pPr>
            <a:r>
              <a:rPr b="0" i="0" lang="en-US" sz="1800" u="none" cap="none" strike="noStrike">
                <a:solidFill>
                  <a:srgbClr val="4D4E4E"/>
                </a:solidFill>
                <a:latin typeface="Arial"/>
                <a:ea typeface="Arial"/>
                <a:cs typeface="Arial"/>
                <a:sym typeface="Arial"/>
              </a:rPr>
              <a:t>Logbooks: Gain the right experience</a:t>
            </a:r>
            <a:endParaRPr b="0" i="0" sz="1400" u="none" cap="none" strike="noStrike">
              <a:solidFill>
                <a:srgbClr val="000000"/>
              </a:solidFill>
              <a:latin typeface="Arial"/>
              <a:ea typeface="Arial"/>
              <a:cs typeface="Arial"/>
              <a:sym typeface="Arial"/>
            </a:endParaRPr>
          </a:p>
          <a:p>
            <a:pPr indent="-341312" lvl="0" marL="342900" marR="0" rtl="0" algn="l">
              <a:lnSpc>
                <a:spcPct val="125000"/>
              </a:lnSpc>
              <a:spcBef>
                <a:spcPts val="638"/>
              </a:spcBef>
              <a:spcAft>
                <a:spcPts val="0"/>
              </a:spcAft>
              <a:buClr>
                <a:srgbClr val="4D4E4E"/>
              </a:buClr>
              <a:buSzPts val="1350"/>
              <a:buFont typeface="Arial"/>
              <a:buChar char="•"/>
            </a:pPr>
            <a:r>
              <a:rPr b="0" i="0" lang="en-US" sz="1800" u="none" cap="none" strike="noStrike">
                <a:solidFill>
                  <a:srgbClr val="4D4E4E"/>
                </a:solidFill>
                <a:latin typeface="Arial"/>
                <a:ea typeface="Arial"/>
                <a:cs typeface="Arial"/>
                <a:sym typeface="Arial"/>
              </a:rPr>
              <a:t>Personalized guidance from the clinical faculty and staff</a:t>
            </a:r>
            <a:endParaRPr b="0" i="0" sz="1400" u="none" cap="none" strike="noStrike">
              <a:solidFill>
                <a:srgbClr val="000000"/>
              </a:solidFill>
              <a:latin typeface="Arial"/>
              <a:ea typeface="Arial"/>
              <a:cs typeface="Arial"/>
              <a:sym typeface="Arial"/>
            </a:endParaRPr>
          </a:p>
          <a:p>
            <a:pPr indent="-341312" lvl="0" marL="342900" marR="0" rtl="0" algn="l">
              <a:lnSpc>
                <a:spcPct val="125000"/>
              </a:lnSpc>
              <a:spcBef>
                <a:spcPts val="638"/>
              </a:spcBef>
              <a:spcAft>
                <a:spcPts val="0"/>
              </a:spcAft>
              <a:buClr>
                <a:srgbClr val="4D4E4E"/>
              </a:buClr>
              <a:buSzPts val="1350"/>
              <a:buFont typeface="Arial"/>
              <a:buChar char="•"/>
            </a:pPr>
            <a:r>
              <a:rPr b="0" i="0" lang="en-US" sz="1800" u="none" cap="none" strike="noStrike">
                <a:solidFill>
                  <a:srgbClr val="4D4E4E"/>
                </a:solidFill>
                <a:latin typeface="Arial"/>
                <a:ea typeface="Arial"/>
                <a:cs typeface="Arial"/>
                <a:sym typeface="Arial"/>
              </a:rPr>
              <a:t>Develop skills and networking opportunities for residency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33"/>
          <p:cNvPicPr preferRelativeResize="0"/>
          <p:nvPr/>
        </p:nvPicPr>
        <p:blipFill rotWithShape="1">
          <a:blip r:embed="rId3">
            <a:alphaModFix/>
          </a:blip>
          <a:srcRect b="0" l="0" r="0" t="0"/>
          <a:stretch/>
        </p:blipFill>
        <p:spPr>
          <a:xfrm>
            <a:off x="0" y="-152400"/>
            <a:ext cx="9144000" cy="6096000"/>
          </a:xfrm>
          <a:prstGeom prst="rect">
            <a:avLst/>
          </a:prstGeom>
          <a:noFill/>
          <a:ln>
            <a:noFill/>
          </a:ln>
        </p:spPr>
      </p:pic>
      <p:sp>
        <p:nvSpPr>
          <p:cNvPr id="215" name="Google Shape;215;p33"/>
          <p:cNvSpPr txBox="1"/>
          <p:nvPr/>
        </p:nvSpPr>
        <p:spPr>
          <a:xfrm>
            <a:off x="457200" y="3962400"/>
            <a:ext cx="5181600" cy="175432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1" i="0" lang="en-US" sz="1800" u="none" cap="none" strike="noStrike">
                <a:solidFill>
                  <a:srgbClr val="3F3F3F"/>
                </a:solidFill>
                <a:latin typeface="Arial"/>
                <a:ea typeface="Arial"/>
                <a:cs typeface="Arial"/>
                <a:sym typeface="Arial"/>
              </a:rPr>
              <a:t>Electives are important!</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3F3F3F"/>
              </a:buClr>
              <a:buSzPts val="1800"/>
              <a:buFont typeface="Arial"/>
              <a:buChar char="•"/>
            </a:pPr>
            <a:r>
              <a:rPr b="0" i="0" lang="en-US" sz="1800" u="none" cap="none" strike="noStrike">
                <a:solidFill>
                  <a:srgbClr val="3F3F3F"/>
                </a:solidFill>
                <a:latin typeface="Arial"/>
                <a:ea typeface="Arial"/>
                <a:cs typeface="Arial"/>
                <a:sym typeface="Arial"/>
              </a:rPr>
              <a:t>Leverage for your advantage</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3F3F3F"/>
              </a:buClr>
              <a:buSzPts val="1800"/>
              <a:buFont typeface="Arial"/>
              <a:buChar char="•"/>
            </a:pPr>
            <a:r>
              <a:rPr b="0" i="0" lang="en-US" sz="1800" u="none" cap="none" strike="noStrike">
                <a:solidFill>
                  <a:srgbClr val="3F3F3F"/>
                </a:solidFill>
                <a:latin typeface="Arial"/>
                <a:ea typeface="Arial"/>
                <a:cs typeface="Arial"/>
                <a:sym typeface="Arial"/>
              </a:rPr>
              <a:t>Get yourself noticed in a positive manner</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3F3F3F"/>
              </a:buClr>
              <a:buSzPts val="1800"/>
              <a:buFont typeface="Arial"/>
              <a:buChar char="•"/>
            </a:pPr>
            <a:r>
              <a:rPr b="0" i="0" lang="en-US" sz="1800" u="none" cap="none" strike="noStrike">
                <a:solidFill>
                  <a:srgbClr val="3F3F3F"/>
                </a:solidFill>
                <a:latin typeface="Arial"/>
                <a:ea typeface="Arial"/>
                <a:cs typeface="Arial"/>
                <a:sym typeface="Arial"/>
              </a:rPr>
              <a:t>Use every advantage that you possibly can</a:t>
            </a:r>
            <a:endParaRPr b="0" i="0" sz="1400" u="none" cap="none" strike="noStrike">
              <a:solidFill>
                <a:srgbClr val="000000"/>
              </a:solidFill>
              <a:latin typeface="Arial"/>
              <a:ea typeface="Arial"/>
              <a:cs typeface="Arial"/>
              <a:sym typeface="Arial"/>
            </a:endParaRPr>
          </a:p>
        </p:txBody>
      </p:sp>
      <p:graphicFrame>
        <p:nvGraphicFramePr>
          <p:cNvPr id="216" name="Google Shape;216;p33"/>
          <p:cNvGraphicFramePr/>
          <p:nvPr/>
        </p:nvGraphicFramePr>
        <p:xfrm>
          <a:off x="539749" y="1546201"/>
          <a:ext cx="3000000" cy="3000000"/>
        </p:xfrm>
        <a:graphic>
          <a:graphicData uri="http://schemas.openxmlformats.org/drawingml/2006/table">
            <a:tbl>
              <a:tblPr bandRow="1" firstRow="1">
                <a:noFill/>
                <a:tableStyleId>{7949B7C9-5087-408B-9451-A85B2AF2663E}</a:tableStyleId>
              </a:tblPr>
              <a:tblGrid>
                <a:gridCol w="2584450"/>
                <a:gridCol w="2895600"/>
              </a:tblGrid>
              <a:tr h="4070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CORE</a:t>
                      </a:r>
                      <a:endParaRPr sz="1400" u="none" cap="none" strike="noStrike"/>
                    </a:p>
                  </a:txBody>
                  <a:tcPr marT="45725" marB="45725" marR="91450" marL="91450">
                    <a:solidFill>
                      <a:srgbClr val="595959"/>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ELECTIVE</a:t>
                      </a:r>
                      <a:endParaRPr sz="1400" u="none" cap="none" strike="noStrike"/>
                    </a:p>
                  </a:txBody>
                  <a:tcPr marT="45725" marB="45725" marR="91450" marL="91450">
                    <a:solidFill>
                      <a:srgbClr val="FEB913"/>
                    </a:solidFill>
                  </a:tcPr>
                </a:tc>
              </a:tr>
              <a:tr h="4914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lt1"/>
                          </a:solidFill>
                          <a:latin typeface="Arial"/>
                          <a:ea typeface="Arial"/>
                          <a:cs typeface="Arial"/>
                          <a:sym typeface="Arial"/>
                        </a:rPr>
                        <a:t>Guaranteed</a:t>
                      </a:r>
                      <a:endParaRPr sz="1400" u="none" cap="none" strike="noStrike"/>
                    </a:p>
                  </a:txBody>
                  <a:tcPr marT="45725" marB="45725" marR="91450" marL="91450" anchor="ctr">
                    <a:solidFill>
                      <a:srgbClr val="595959"/>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FFFFFF"/>
                          </a:solidFill>
                          <a:latin typeface="Arial"/>
                          <a:ea typeface="Arial"/>
                          <a:cs typeface="Arial"/>
                          <a:sym typeface="Arial"/>
                        </a:rPr>
                        <a:t>ACGME-approved sites</a:t>
                      </a:r>
                      <a:endParaRPr sz="1400" u="none" cap="none" strike="noStrike"/>
                    </a:p>
                  </a:txBody>
                  <a:tcPr marT="45725" marB="45725" marR="91450" marL="91450" anchor="ctr">
                    <a:solidFill>
                      <a:srgbClr val="FEB913"/>
                    </a:solidFill>
                  </a:tcPr>
                </a:tc>
              </a:tr>
              <a:tr h="4070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lt1"/>
                          </a:solidFill>
                          <a:latin typeface="Arial"/>
                          <a:ea typeface="Arial"/>
                          <a:cs typeface="Arial"/>
                          <a:sym typeface="Arial"/>
                        </a:rPr>
                        <a:t>Set up for you</a:t>
                      </a:r>
                      <a:endParaRPr sz="1800" u="none" cap="none" strike="noStrike">
                        <a:solidFill>
                          <a:schemeClr val="lt1"/>
                        </a:solidFill>
                        <a:latin typeface="Arial"/>
                        <a:ea typeface="Arial"/>
                        <a:cs typeface="Arial"/>
                        <a:sym typeface="Arial"/>
                      </a:endParaRPr>
                    </a:p>
                  </a:txBody>
                  <a:tcPr marT="45725" marB="45725" marR="91450" marL="91450" anchor="ctr">
                    <a:solidFill>
                      <a:srgbClr val="595959"/>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FFFFFF"/>
                          </a:solidFill>
                          <a:latin typeface="Arial"/>
                          <a:ea typeface="Arial"/>
                          <a:cs typeface="Arial"/>
                          <a:sym typeface="Arial"/>
                        </a:rPr>
                        <a:t>Residency Prep</a:t>
                      </a:r>
                      <a:endParaRPr sz="1400" u="none" cap="none" strike="noStrike"/>
                    </a:p>
                  </a:txBody>
                  <a:tcPr marT="45725" marB="45725" marR="91450" marL="91450" anchor="ctr">
                    <a:solidFill>
                      <a:srgbClr val="FEB913"/>
                    </a:solidFill>
                  </a:tcPr>
                </a:tc>
              </a:tr>
              <a:tr h="5257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lt1"/>
                          </a:solidFill>
                          <a:latin typeface="Arial"/>
                          <a:ea typeface="Arial"/>
                          <a:cs typeface="Arial"/>
                          <a:sym typeface="Arial"/>
                        </a:rPr>
                        <a:t>ACGME approved sites</a:t>
                      </a:r>
                      <a:endParaRPr sz="1800" u="none" cap="none" strike="noStrike">
                        <a:solidFill>
                          <a:schemeClr val="lt1"/>
                        </a:solidFill>
                        <a:latin typeface="Arial"/>
                        <a:ea typeface="Arial"/>
                        <a:cs typeface="Arial"/>
                        <a:sym typeface="Arial"/>
                      </a:endParaRPr>
                    </a:p>
                  </a:txBody>
                  <a:tcPr marT="45725" marB="45725" marR="91450" marL="91450" anchor="ctr">
                    <a:solidFill>
                      <a:srgbClr val="595959"/>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FFFFFF"/>
                          </a:solidFill>
                          <a:latin typeface="Arial"/>
                          <a:ea typeface="Arial"/>
                          <a:cs typeface="Arial"/>
                          <a:sym typeface="Arial"/>
                        </a:rPr>
                        <a:t>Specialty emphasis</a:t>
                      </a:r>
                      <a:endParaRPr sz="1800" u="none" cap="none" strike="noStrike">
                        <a:solidFill>
                          <a:srgbClr val="FFFFFF"/>
                        </a:solidFill>
                        <a:latin typeface="Arial"/>
                        <a:ea typeface="Arial"/>
                        <a:cs typeface="Arial"/>
                        <a:sym typeface="Arial"/>
                      </a:endParaRPr>
                    </a:p>
                  </a:txBody>
                  <a:tcPr marT="45725" marB="45725" marR="91450" marL="91450" anchor="ctr">
                    <a:solidFill>
                      <a:srgbClr val="FEB913"/>
                    </a:solidFill>
                  </a:tcPr>
                </a:tc>
              </a:tr>
              <a:tr h="50877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lt1"/>
                          </a:solidFill>
                          <a:latin typeface="Arial"/>
                          <a:ea typeface="Arial"/>
                          <a:cs typeface="Arial"/>
                          <a:sym typeface="Arial"/>
                        </a:rPr>
                        <a:t>Green Book Hospitals</a:t>
                      </a:r>
                      <a:endParaRPr sz="1800" u="none" cap="none" strike="noStrike">
                        <a:solidFill>
                          <a:schemeClr val="lt1"/>
                        </a:solidFill>
                        <a:latin typeface="Arial"/>
                        <a:ea typeface="Arial"/>
                        <a:cs typeface="Arial"/>
                        <a:sym typeface="Arial"/>
                      </a:endParaRPr>
                    </a:p>
                  </a:txBody>
                  <a:tcPr marT="45725" marB="45725" marR="91450" marL="91450" anchor="ctr">
                    <a:solidFill>
                      <a:srgbClr val="595959"/>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FFFFFF"/>
                          </a:solidFill>
                          <a:latin typeface="Arial"/>
                          <a:ea typeface="Arial"/>
                          <a:cs typeface="Arial"/>
                          <a:sym typeface="Arial"/>
                        </a:rPr>
                        <a:t>On-the-job interview</a:t>
                      </a:r>
                      <a:endParaRPr sz="1800" u="none" cap="none" strike="noStrike">
                        <a:solidFill>
                          <a:srgbClr val="FFFFFF"/>
                        </a:solidFill>
                        <a:latin typeface="Arial"/>
                        <a:ea typeface="Arial"/>
                        <a:cs typeface="Arial"/>
                        <a:sym typeface="Arial"/>
                      </a:endParaRPr>
                    </a:p>
                  </a:txBody>
                  <a:tcPr marT="45725" marB="45725" marR="91450" marL="91450" anchor="ctr">
                    <a:solidFill>
                      <a:srgbClr val="FEB913"/>
                    </a:solidFill>
                  </a:tcPr>
                </a:tc>
              </a:tr>
            </a:tbl>
          </a:graphicData>
        </a:graphic>
      </p:graphicFrame>
      <p:sp>
        <p:nvSpPr>
          <p:cNvPr id="217" name="Google Shape;217;p33"/>
          <p:cNvSpPr txBox="1"/>
          <p:nvPr/>
        </p:nvSpPr>
        <p:spPr>
          <a:xfrm>
            <a:off x="457200" y="838200"/>
            <a:ext cx="4648200" cy="457200"/>
          </a:xfrm>
          <a:prstGeom prst="rect">
            <a:avLst/>
          </a:prstGeom>
          <a:noFill/>
          <a:ln>
            <a:noFill/>
          </a:ln>
        </p:spPr>
        <p:txBody>
          <a:bodyPr anchorCtr="0" anchor="t" bIns="45000" lIns="90000" spcFirstLastPara="1" rIns="90000" wrap="square" tIns="45000">
            <a:noAutofit/>
          </a:bodyPr>
          <a:lstStyle/>
          <a:p>
            <a:pPr indent="0" lvl="0" marL="0" marR="0" rtl="0" algn="l">
              <a:lnSpc>
                <a:spcPct val="78000"/>
              </a:lnSpc>
              <a:spcBef>
                <a:spcPts val="0"/>
              </a:spcBef>
              <a:spcAft>
                <a:spcPts val="0"/>
              </a:spcAft>
              <a:buClr>
                <a:srgbClr val="000000"/>
              </a:buClr>
              <a:buSzPts val="3200"/>
              <a:buFont typeface="Arial"/>
              <a:buNone/>
            </a:pPr>
            <a:r>
              <a:rPr b="0" i="0" lang="en-US" sz="3200" u="none" cap="none" strike="noStrike">
                <a:solidFill>
                  <a:srgbClr val="4D4E4E"/>
                </a:solidFill>
                <a:latin typeface="Times New Roman"/>
                <a:ea typeface="Times New Roman"/>
                <a:cs typeface="Times New Roman"/>
                <a:sym typeface="Times New Roman"/>
              </a:rPr>
              <a:t>CLINICAL ROTATIONS</a:t>
            </a:r>
            <a:endParaRPr b="0" i="0" sz="1400" u="none" cap="none" strike="noStrike">
              <a:solidFill>
                <a:srgbClr val="000000"/>
              </a:solidFill>
              <a:latin typeface="Arial"/>
              <a:ea typeface="Arial"/>
              <a:cs typeface="Arial"/>
              <a:sym typeface="Arial"/>
            </a:endParaRPr>
          </a:p>
        </p:txBody>
      </p:sp>
      <p:sp>
        <p:nvSpPr>
          <p:cNvPr id="218" name="Google Shape;218;p33"/>
          <p:cNvSpPr txBox="1"/>
          <p:nvPr/>
        </p:nvSpPr>
        <p:spPr>
          <a:xfrm>
            <a:off x="539749" y="472790"/>
            <a:ext cx="5184775" cy="355600"/>
          </a:xfrm>
          <a:prstGeom prst="rect">
            <a:avLst/>
          </a:prstGeom>
          <a:noFill/>
          <a:ln>
            <a:noFill/>
          </a:ln>
        </p:spPr>
        <p:txBody>
          <a:bodyPr anchorCtr="0" anchor="ctr" bIns="0" lIns="0" spcFirstLastPara="1" rIns="0" wrap="square" tIns="44350">
            <a:noAutofit/>
          </a:bodyPr>
          <a:lstStyle/>
          <a:p>
            <a:pPr indent="0" lvl="0" marL="0" marR="0" rtl="0" algn="l">
              <a:lnSpc>
                <a:spcPct val="84000"/>
              </a:lnSpc>
              <a:spcBef>
                <a:spcPts val="0"/>
              </a:spcBef>
              <a:spcAft>
                <a:spcPts val="0"/>
              </a:spcAft>
              <a:buClr>
                <a:srgbClr val="000000"/>
              </a:buClr>
              <a:buSzPts val="2200"/>
              <a:buFont typeface="Arial"/>
              <a:buNone/>
            </a:pPr>
            <a:r>
              <a:rPr b="0" i="0" lang="en-US" sz="2200" u="none" cap="none" strike="noStrike">
                <a:solidFill>
                  <a:srgbClr val="FDB913"/>
                </a:solidFill>
                <a:latin typeface="Arial"/>
                <a:ea typeface="Arial"/>
                <a:cs typeface="Arial"/>
                <a:sym typeface="Arial"/>
              </a:rPr>
              <a:t>Clinical Sciences</a:t>
            </a:r>
            <a:endParaRPr b="0" i="0" sz="1400" u="none" cap="none" strike="noStrike">
              <a:solidFill>
                <a:srgbClr val="000000"/>
              </a:solidFill>
              <a:latin typeface="Arial"/>
              <a:ea typeface="Arial"/>
              <a:cs typeface="Arial"/>
              <a:sym typeface="Arial"/>
            </a:endParaRPr>
          </a:p>
        </p:txBody>
      </p:sp>
      <p:sp>
        <p:nvSpPr>
          <p:cNvPr id="219" name="Google Shape;219;p33"/>
          <p:cNvSpPr/>
          <p:nvPr/>
        </p:nvSpPr>
        <p:spPr>
          <a:xfrm>
            <a:off x="7543800" y="220197"/>
            <a:ext cx="846603" cy="846603"/>
          </a:xfrm>
          <a:prstGeom prst="ellipse">
            <a:avLst/>
          </a:prstGeom>
          <a:solidFill>
            <a:schemeClr val="lt1"/>
          </a:solidFill>
          <a:ln cap="flat" cmpd="sng" w="25400">
            <a:solidFill>
              <a:srgbClr val="0743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20" name="Google Shape;220;p33"/>
          <p:cNvPicPr preferRelativeResize="0"/>
          <p:nvPr/>
        </p:nvPicPr>
        <p:blipFill rotWithShape="1">
          <a:blip r:embed="rId4">
            <a:alphaModFix/>
          </a:blip>
          <a:srcRect b="0" l="0" r="0" t="0"/>
          <a:stretch/>
        </p:blipFill>
        <p:spPr>
          <a:xfrm>
            <a:off x="7810266" y="508111"/>
            <a:ext cx="313670" cy="270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85"/>
          <p:cNvSpPr txBox="1"/>
          <p:nvPr/>
        </p:nvSpPr>
        <p:spPr>
          <a:xfrm>
            <a:off x="2952750" y="2522538"/>
            <a:ext cx="180900" cy="426900"/>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dk1"/>
              </a:solidFill>
              <a:latin typeface="Arial"/>
              <a:ea typeface="Arial"/>
              <a:cs typeface="Arial"/>
              <a:sym typeface="Arial"/>
            </a:endParaRPr>
          </a:p>
        </p:txBody>
      </p:sp>
      <p:sp>
        <p:nvSpPr>
          <p:cNvPr id="227" name="Google Shape;227;p85"/>
          <p:cNvSpPr txBox="1"/>
          <p:nvPr/>
        </p:nvSpPr>
        <p:spPr>
          <a:xfrm>
            <a:off x="4392613" y="1655763"/>
            <a:ext cx="180900" cy="426900"/>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dk1"/>
              </a:solidFill>
              <a:latin typeface="Arial"/>
              <a:ea typeface="Arial"/>
              <a:cs typeface="Arial"/>
              <a:sym typeface="Arial"/>
            </a:endParaRPr>
          </a:p>
        </p:txBody>
      </p:sp>
      <p:pic>
        <p:nvPicPr>
          <p:cNvPr descr="A collage of people holding signs&#10;&#10;Description automatically generated with medium confidence" id="228" name="Google Shape;228;p85"/>
          <p:cNvPicPr preferRelativeResize="0"/>
          <p:nvPr/>
        </p:nvPicPr>
        <p:blipFill rotWithShape="1">
          <a:blip r:embed="rId3">
            <a:alphaModFix/>
          </a:blip>
          <a:srcRect b="-538" l="7547" r="7547" t="837"/>
          <a:stretch/>
        </p:blipFill>
        <p:spPr>
          <a:xfrm>
            <a:off x="-35560" y="-93685"/>
            <a:ext cx="9215120" cy="608651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88"/>
          <p:cNvPicPr preferRelativeResize="0"/>
          <p:nvPr/>
        </p:nvPicPr>
        <p:blipFill rotWithShape="1">
          <a:blip r:embed="rId3">
            <a:alphaModFix/>
          </a:blip>
          <a:srcRect b="0" l="0" r="0" t="0"/>
          <a:stretch/>
        </p:blipFill>
        <p:spPr>
          <a:xfrm>
            <a:off x="0" y="5925312"/>
            <a:ext cx="9144000" cy="932688"/>
          </a:xfrm>
          <a:prstGeom prst="rect">
            <a:avLst/>
          </a:prstGeom>
          <a:noFill/>
          <a:ln>
            <a:noFill/>
          </a:ln>
        </p:spPr>
      </p:pic>
      <p:sp>
        <p:nvSpPr>
          <p:cNvPr id="235" name="Google Shape;235;p88"/>
          <p:cNvSpPr txBox="1"/>
          <p:nvPr/>
        </p:nvSpPr>
        <p:spPr>
          <a:xfrm>
            <a:off x="767453" y="459427"/>
            <a:ext cx="7495977" cy="1339555"/>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DB913"/>
              </a:buClr>
              <a:buSzPts val="2200"/>
              <a:buFont typeface="Arial"/>
              <a:buNone/>
            </a:pPr>
            <a:r>
              <a:rPr b="0" i="0" lang="en-US" sz="2200" u="none" cap="none" strike="noStrike">
                <a:solidFill>
                  <a:srgbClr val="FDB913"/>
                </a:solidFill>
                <a:latin typeface="Arial"/>
                <a:ea typeface="Arial"/>
                <a:cs typeface="Arial"/>
                <a:sym typeface="Arial"/>
              </a:rPr>
              <a:t>Four-Year Tuition &amp; Fees</a:t>
            </a:r>
            <a:endParaRPr b="0" i="0" sz="1800" u="none" cap="none" strike="noStrike">
              <a:solidFill>
                <a:schemeClr val="dk1"/>
              </a:solidFill>
              <a:latin typeface="Arial"/>
              <a:ea typeface="Arial"/>
              <a:cs typeface="Arial"/>
              <a:sym typeface="Arial"/>
            </a:endParaRPr>
          </a:p>
        </p:txBody>
      </p:sp>
      <p:pic>
        <p:nvPicPr>
          <p:cNvPr id="236" name="Google Shape;236;p88"/>
          <p:cNvPicPr preferRelativeResize="0"/>
          <p:nvPr/>
        </p:nvPicPr>
        <p:blipFill rotWithShape="1">
          <a:blip r:embed="rId4">
            <a:alphaModFix/>
          </a:blip>
          <a:srcRect b="0" l="0" r="0" t="0"/>
          <a:stretch/>
        </p:blipFill>
        <p:spPr>
          <a:xfrm>
            <a:off x="-12" y="762000"/>
            <a:ext cx="9144003" cy="5143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89"/>
          <p:cNvSpPr txBox="1"/>
          <p:nvPr/>
        </p:nvSpPr>
        <p:spPr>
          <a:xfrm>
            <a:off x="914400" y="1054100"/>
            <a:ext cx="8229600" cy="1143000"/>
          </a:xfrm>
          <a:prstGeom prst="rect">
            <a:avLst/>
          </a:prstGeom>
          <a:noFill/>
          <a:ln>
            <a:noFill/>
          </a:ln>
        </p:spPr>
        <p:txBody>
          <a:bodyPr anchorCtr="0" anchor="t" bIns="45000" lIns="90000" spcFirstLastPara="1" rIns="90000" wrap="square" tIns="45000">
            <a:noAutofit/>
          </a:bodyPr>
          <a:lstStyle/>
          <a:p>
            <a:pPr indent="0" lvl="0" marL="0" marR="0" rtl="0" algn="l">
              <a:lnSpc>
                <a:spcPct val="78000"/>
              </a:lnSpc>
              <a:spcBef>
                <a:spcPts val="0"/>
              </a:spcBef>
              <a:spcAft>
                <a:spcPts val="0"/>
              </a:spcAft>
              <a:buClr>
                <a:srgbClr val="000000"/>
              </a:buClr>
              <a:buSzPts val="4200"/>
              <a:buFont typeface="Arial"/>
              <a:buNone/>
            </a:pPr>
            <a:r>
              <a:rPr b="0" i="0" lang="en-US" sz="4200" u="none" cap="none" strike="noStrike">
                <a:solidFill>
                  <a:srgbClr val="4D4E4E"/>
                </a:solidFill>
                <a:latin typeface="Times New Roman"/>
                <a:ea typeface="Times New Roman"/>
                <a:cs typeface="Times New Roman"/>
                <a:sym typeface="Times New Roman"/>
              </a:rPr>
              <a:t>CHOOSE A CAMPUS</a:t>
            </a:r>
            <a:br>
              <a:rPr b="0" i="0" lang="en-US" sz="4200" u="none" cap="none" strike="noStrike">
                <a:solidFill>
                  <a:srgbClr val="4D4E4E"/>
                </a:solidFill>
                <a:latin typeface="Times New Roman"/>
                <a:ea typeface="Times New Roman"/>
                <a:cs typeface="Times New Roman"/>
                <a:sym typeface="Times New Roman"/>
              </a:rPr>
            </a:br>
            <a:r>
              <a:rPr b="0" i="0" lang="en-US" sz="4200" u="none" cap="none" strike="noStrike">
                <a:solidFill>
                  <a:srgbClr val="4D4E4E"/>
                </a:solidFill>
                <a:latin typeface="Times New Roman"/>
                <a:ea typeface="Times New Roman"/>
                <a:cs typeface="Times New Roman"/>
                <a:sym typeface="Times New Roman"/>
              </a:rPr>
              <a:t>TO FIT YOUR BUDGET.</a:t>
            </a:r>
            <a:endParaRPr b="0" i="0" sz="1400" u="none" cap="none" strike="noStrike">
              <a:solidFill>
                <a:srgbClr val="000000"/>
              </a:solidFill>
              <a:latin typeface="Arial"/>
              <a:ea typeface="Arial"/>
              <a:cs typeface="Arial"/>
              <a:sym typeface="Arial"/>
            </a:endParaRPr>
          </a:p>
        </p:txBody>
      </p:sp>
      <p:sp>
        <p:nvSpPr>
          <p:cNvPr id="243" name="Google Shape;243;p89"/>
          <p:cNvSpPr txBox="1"/>
          <p:nvPr/>
        </p:nvSpPr>
        <p:spPr>
          <a:xfrm>
            <a:off x="1008063" y="647700"/>
            <a:ext cx="5184775" cy="355600"/>
          </a:xfrm>
          <a:prstGeom prst="rect">
            <a:avLst/>
          </a:prstGeom>
          <a:noFill/>
          <a:ln>
            <a:noFill/>
          </a:ln>
        </p:spPr>
        <p:txBody>
          <a:bodyPr anchorCtr="0" anchor="ctr" bIns="0" lIns="0" spcFirstLastPara="1" rIns="0" wrap="square" tIns="44350">
            <a:noAutofit/>
          </a:bodyPr>
          <a:lstStyle/>
          <a:p>
            <a:pPr indent="0" lvl="0" marL="0" marR="0" rtl="0" algn="l">
              <a:lnSpc>
                <a:spcPct val="84000"/>
              </a:lnSpc>
              <a:spcBef>
                <a:spcPts val="0"/>
              </a:spcBef>
              <a:spcAft>
                <a:spcPts val="0"/>
              </a:spcAft>
              <a:buClr>
                <a:srgbClr val="000000"/>
              </a:buClr>
              <a:buSzPts val="2200"/>
              <a:buFont typeface="Arial"/>
              <a:buNone/>
            </a:pPr>
            <a:r>
              <a:rPr b="0" i="0" lang="en-US" sz="2200" u="none" cap="none" strike="noStrike">
                <a:solidFill>
                  <a:srgbClr val="FEB913"/>
                </a:solidFill>
                <a:latin typeface="Arial"/>
                <a:ea typeface="Arial"/>
                <a:cs typeface="Arial"/>
                <a:sym typeface="Arial"/>
              </a:rPr>
              <a:t>SJSM Tuition &amp; Fees</a:t>
            </a:r>
            <a:endParaRPr b="0" i="0" sz="1400" u="none" cap="none" strike="noStrike">
              <a:solidFill>
                <a:srgbClr val="000000"/>
              </a:solidFill>
              <a:latin typeface="Arial"/>
              <a:ea typeface="Arial"/>
              <a:cs typeface="Arial"/>
              <a:sym typeface="Arial"/>
            </a:endParaRPr>
          </a:p>
        </p:txBody>
      </p:sp>
      <p:sp>
        <p:nvSpPr>
          <p:cNvPr id="244" name="Google Shape;244;p89"/>
          <p:cNvSpPr txBox="1"/>
          <p:nvPr/>
        </p:nvSpPr>
        <p:spPr>
          <a:xfrm>
            <a:off x="2952750" y="2522538"/>
            <a:ext cx="180975" cy="427037"/>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dk1"/>
              </a:solidFill>
              <a:latin typeface="Arial"/>
              <a:ea typeface="Arial"/>
              <a:cs typeface="Arial"/>
              <a:sym typeface="Arial"/>
            </a:endParaRPr>
          </a:p>
        </p:txBody>
      </p:sp>
      <p:sp>
        <p:nvSpPr>
          <p:cNvPr id="245" name="Google Shape;245;p89"/>
          <p:cNvSpPr txBox="1"/>
          <p:nvPr/>
        </p:nvSpPr>
        <p:spPr>
          <a:xfrm>
            <a:off x="4392613" y="1655763"/>
            <a:ext cx="180975" cy="427037"/>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dk1"/>
              </a:solidFill>
              <a:latin typeface="Arial"/>
              <a:ea typeface="Arial"/>
              <a:cs typeface="Arial"/>
              <a:sym typeface="Arial"/>
            </a:endParaRPr>
          </a:p>
        </p:txBody>
      </p:sp>
      <p:sp>
        <p:nvSpPr>
          <p:cNvPr id="246" name="Google Shape;246;p89"/>
          <p:cNvSpPr txBox="1"/>
          <p:nvPr/>
        </p:nvSpPr>
        <p:spPr>
          <a:xfrm>
            <a:off x="1008063" y="2383221"/>
            <a:ext cx="7597775" cy="3570287"/>
          </a:xfrm>
          <a:prstGeom prst="rect">
            <a:avLst/>
          </a:prstGeom>
          <a:noFill/>
          <a:ln>
            <a:noFill/>
          </a:ln>
        </p:spPr>
        <p:txBody>
          <a:bodyPr anchorCtr="0" anchor="t" bIns="45000" lIns="90000" spcFirstLastPara="1" rIns="90000" wrap="square" tIns="45000">
            <a:noAutofit/>
          </a:bodyPr>
          <a:lstStyle/>
          <a:p>
            <a:pPr indent="0" lvl="0" marL="0" rtl="0" algn="l">
              <a:lnSpc>
                <a:spcPct val="125000"/>
              </a:lnSpc>
              <a:spcBef>
                <a:spcPts val="0"/>
              </a:spcBef>
              <a:spcAft>
                <a:spcPts val="0"/>
              </a:spcAft>
              <a:buClr>
                <a:schemeClr val="dk1"/>
              </a:buClr>
              <a:buSzPts val="1100"/>
              <a:buFont typeface="Arial"/>
              <a:buNone/>
            </a:pPr>
            <a:r>
              <a:rPr b="1" i="1" lang="en-US" sz="2400">
                <a:solidFill>
                  <a:srgbClr val="FEB913"/>
                </a:solidFill>
              </a:rPr>
              <a:t>Pre-Medical Program</a:t>
            </a:r>
            <a:endParaRPr b="1" i="1" sz="2400">
              <a:solidFill>
                <a:srgbClr val="FEB913"/>
              </a:solidFill>
            </a:endParaRPr>
          </a:p>
          <a:p>
            <a:pPr indent="0" lvl="0" marL="0" rtl="0" algn="l">
              <a:lnSpc>
                <a:spcPct val="125000"/>
              </a:lnSpc>
              <a:spcBef>
                <a:spcPts val="0"/>
              </a:spcBef>
              <a:spcAft>
                <a:spcPts val="0"/>
              </a:spcAft>
              <a:buClr>
                <a:schemeClr val="dk1"/>
              </a:buClr>
              <a:buSzPts val="1100"/>
              <a:buFont typeface="Arial"/>
              <a:buNone/>
            </a:pPr>
            <a:r>
              <a:rPr lang="en-US" sz="2000">
                <a:solidFill>
                  <a:srgbClr val="676364"/>
                </a:solidFill>
              </a:rPr>
              <a:t>St. Vincent= $6,500</a:t>
            </a:r>
            <a:endParaRPr sz="2000">
              <a:solidFill>
                <a:srgbClr val="676364"/>
              </a:solidFill>
            </a:endParaRPr>
          </a:p>
          <a:p>
            <a:pPr indent="0" lvl="0" marL="0" rtl="0" algn="l">
              <a:lnSpc>
                <a:spcPct val="125000"/>
              </a:lnSpc>
              <a:spcBef>
                <a:spcPts val="0"/>
              </a:spcBef>
              <a:spcAft>
                <a:spcPts val="0"/>
              </a:spcAft>
              <a:buClr>
                <a:schemeClr val="dk1"/>
              </a:buClr>
              <a:buSzPts val="1100"/>
              <a:buFont typeface="Arial"/>
              <a:buNone/>
            </a:pPr>
            <a:r>
              <a:rPr b="1" i="1" lang="en-US" sz="2400">
                <a:solidFill>
                  <a:srgbClr val="FEB913"/>
                </a:solidFill>
              </a:rPr>
              <a:t>Basic Science Program</a:t>
            </a:r>
            <a:endParaRPr b="1" i="1" sz="2400">
              <a:solidFill>
                <a:srgbClr val="FEB913"/>
              </a:solidFill>
            </a:endParaRPr>
          </a:p>
          <a:p>
            <a:pPr indent="0" lvl="0" marL="0" rtl="0" algn="l">
              <a:lnSpc>
                <a:spcPct val="125000"/>
              </a:lnSpc>
              <a:spcBef>
                <a:spcPts val="900"/>
              </a:spcBef>
              <a:spcAft>
                <a:spcPts val="0"/>
              </a:spcAft>
              <a:buClr>
                <a:schemeClr val="dk1"/>
              </a:buClr>
              <a:buSzPts val="1100"/>
              <a:buFont typeface="Arial"/>
              <a:buNone/>
            </a:pPr>
            <a:r>
              <a:rPr lang="en-US" sz="2000">
                <a:solidFill>
                  <a:srgbClr val="676364"/>
                </a:solidFill>
              </a:rPr>
              <a:t>Anguilla  =   $11,150 per semester</a:t>
            </a:r>
            <a:endParaRPr sz="2000">
              <a:solidFill>
                <a:srgbClr val="676364"/>
              </a:solidFill>
            </a:endParaRPr>
          </a:p>
          <a:p>
            <a:pPr indent="0" lvl="0" marL="0" rtl="0" algn="l">
              <a:lnSpc>
                <a:spcPct val="125000"/>
              </a:lnSpc>
              <a:spcBef>
                <a:spcPts val="0"/>
              </a:spcBef>
              <a:spcAft>
                <a:spcPts val="0"/>
              </a:spcAft>
              <a:buClr>
                <a:schemeClr val="dk1"/>
              </a:buClr>
              <a:buSzPts val="1100"/>
              <a:buFont typeface="Arial"/>
              <a:buNone/>
            </a:pPr>
            <a:r>
              <a:rPr lang="en-US" sz="2000">
                <a:solidFill>
                  <a:srgbClr val="676364"/>
                </a:solidFill>
              </a:rPr>
              <a:t>St. Vincent =   $9,150 per semester</a:t>
            </a:r>
            <a:endParaRPr sz="2000">
              <a:solidFill>
                <a:srgbClr val="676364"/>
              </a:solidFill>
            </a:endParaRPr>
          </a:p>
          <a:p>
            <a:pPr indent="0" lvl="0" marL="0" rtl="0" algn="l">
              <a:lnSpc>
                <a:spcPct val="125000"/>
              </a:lnSpc>
              <a:spcBef>
                <a:spcPts val="0"/>
              </a:spcBef>
              <a:spcAft>
                <a:spcPts val="0"/>
              </a:spcAft>
              <a:buClr>
                <a:schemeClr val="dk1"/>
              </a:buClr>
              <a:buSzPts val="1100"/>
              <a:buFont typeface="Arial"/>
              <a:buNone/>
            </a:pPr>
            <a:r>
              <a:rPr b="1" i="1" lang="en-US" sz="2400">
                <a:solidFill>
                  <a:srgbClr val="FEB913"/>
                </a:solidFill>
              </a:rPr>
              <a:t>Clinical Science Program</a:t>
            </a:r>
            <a:endParaRPr b="1" i="1" sz="2400">
              <a:solidFill>
                <a:srgbClr val="FEB913"/>
              </a:solidFill>
            </a:endParaRPr>
          </a:p>
          <a:p>
            <a:pPr indent="0" lvl="0" marL="0" rtl="0" algn="l">
              <a:lnSpc>
                <a:spcPct val="125000"/>
              </a:lnSpc>
              <a:spcBef>
                <a:spcPts val="600"/>
              </a:spcBef>
              <a:spcAft>
                <a:spcPts val="0"/>
              </a:spcAft>
              <a:buClr>
                <a:schemeClr val="dk1"/>
              </a:buClr>
              <a:buSzPts val="1100"/>
              <a:buFont typeface="Arial"/>
              <a:buNone/>
            </a:pPr>
            <a:r>
              <a:rPr lang="en-US" sz="2000">
                <a:solidFill>
                  <a:srgbClr val="595959"/>
                </a:solidFill>
              </a:rPr>
              <a:t>$13,500 per semester</a:t>
            </a:r>
            <a:endParaRPr b="1" i="1" sz="2400">
              <a:solidFill>
                <a:srgbClr val="FEB913"/>
              </a:solidFill>
              <a:latin typeface="Times New Roman"/>
              <a:ea typeface="Times New Roman"/>
              <a:cs typeface="Times New Roman"/>
              <a:sym typeface="Times New Roman"/>
            </a:endParaRPr>
          </a:p>
        </p:txBody>
      </p:sp>
      <p:pic>
        <p:nvPicPr>
          <p:cNvPr id="247" name="Google Shape;247;p89"/>
          <p:cNvPicPr preferRelativeResize="0"/>
          <p:nvPr/>
        </p:nvPicPr>
        <p:blipFill rotWithShape="1">
          <a:blip r:embed="rId3">
            <a:alphaModFix/>
          </a:blip>
          <a:srcRect b="0" l="0" r="0" t="0"/>
          <a:stretch/>
        </p:blipFill>
        <p:spPr>
          <a:xfrm>
            <a:off x="7673975" y="590550"/>
            <a:ext cx="1038225" cy="1009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72"/>
          <p:cNvSpPr txBox="1"/>
          <p:nvPr/>
        </p:nvSpPr>
        <p:spPr>
          <a:xfrm>
            <a:off x="-739956" y="1617033"/>
            <a:ext cx="10575000" cy="33906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4400"/>
              <a:buFont typeface="Arial"/>
              <a:buNone/>
            </a:pPr>
            <a:r>
              <a:rPr b="0" i="0" lang="en-US" sz="11500" u="none" cap="none" strike="noStrike">
                <a:solidFill>
                  <a:srgbClr val="4D4E4E"/>
                </a:solidFill>
                <a:latin typeface="Times New Roman"/>
                <a:ea typeface="Times New Roman"/>
                <a:cs typeface="Times New Roman"/>
                <a:sym typeface="Times New Roman"/>
              </a:rPr>
              <a:t>Q&amp;A</a:t>
            </a:r>
            <a:endParaRPr b="0" i="0" sz="4400" u="none" cap="none" strike="noStrike">
              <a:solidFill>
                <a:srgbClr val="4D4E4E"/>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rgbClr val="4D4E4E"/>
              </a:solidFill>
              <a:latin typeface="Times New Roman"/>
              <a:ea typeface="Times New Roman"/>
              <a:cs typeface="Times New Roman"/>
              <a:sym typeface="Times New Roman"/>
            </a:endParaRPr>
          </a:p>
        </p:txBody>
      </p:sp>
      <p:sp>
        <p:nvSpPr>
          <p:cNvPr id="254" name="Google Shape;254;p72"/>
          <p:cNvSpPr txBox="1"/>
          <p:nvPr/>
        </p:nvSpPr>
        <p:spPr>
          <a:xfrm>
            <a:off x="-350489" y="1830902"/>
            <a:ext cx="7902000" cy="1113900"/>
          </a:xfrm>
          <a:prstGeom prst="rect">
            <a:avLst/>
          </a:prstGeom>
          <a:noFill/>
          <a:ln>
            <a:noFill/>
          </a:ln>
        </p:spPr>
        <p:txBody>
          <a:bodyPr anchorCtr="0" anchor="t" bIns="45000" lIns="90000" spcFirstLastPara="1" rIns="90000" wrap="square" tIns="45000">
            <a:noAutofit/>
          </a:bodyPr>
          <a:lstStyle/>
          <a:p>
            <a:pPr indent="0" lvl="0" marL="0" marR="0" rtl="0" algn="ctr">
              <a:lnSpc>
                <a:spcPct val="90000"/>
              </a:lnSpc>
              <a:spcBef>
                <a:spcPts val="0"/>
              </a:spcBef>
              <a:spcAft>
                <a:spcPts val="0"/>
              </a:spcAft>
              <a:buClr>
                <a:srgbClr val="000000"/>
              </a:buClr>
              <a:buSzPts val="4400"/>
              <a:buFont typeface="Arial"/>
              <a:buNone/>
            </a:pPr>
            <a:r>
              <a:t/>
            </a:r>
            <a:endParaRPr b="1" i="0" sz="4400" u="none" cap="none" strike="noStrike">
              <a:solidFill>
                <a:srgbClr val="4D4E4E"/>
              </a:solidFill>
              <a:latin typeface="Times New Roman"/>
              <a:ea typeface="Times New Roman"/>
              <a:cs typeface="Times New Roman"/>
              <a:sym typeface="Times New Roman"/>
            </a:endParaRPr>
          </a:p>
        </p:txBody>
      </p:sp>
      <p:sp>
        <p:nvSpPr>
          <p:cNvPr id="255" name="Google Shape;255;p72"/>
          <p:cNvSpPr txBox="1"/>
          <p:nvPr/>
        </p:nvSpPr>
        <p:spPr>
          <a:xfrm>
            <a:off x="1008061" y="1168400"/>
            <a:ext cx="5184900" cy="355500"/>
          </a:xfrm>
          <a:prstGeom prst="rect">
            <a:avLst/>
          </a:prstGeom>
          <a:noFill/>
          <a:ln>
            <a:noFill/>
          </a:ln>
        </p:spPr>
        <p:txBody>
          <a:bodyPr anchorCtr="0" anchor="ctr" bIns="0" lIns="0" spcFirstLastPara="1" rIns="0" wrap="square" tIns="44350">
            <a:noAutofit/>
          </a:bodyPr>
          <a:lstStyle/>
          <a:p>
            <a:pPr indent="0" lvl="0" marL="0" marR="0" rtl="0" algn="l">
              <a:lnSpc>
                <a:spcPct val="84000"/>
              </a:lnSpc>
              <a:spcBef>
                <a:spcPts val="0"/>
              </a:spcBef>
              <a:spcAft>
                <a:spcPts val="0"/>
              </a:spcAft>
              <a:buClr>
                <a:srgbClr val="000000"/>
              </a:buClr>
              <a:buSzPts val="22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75"/>
          <p:cNvSpPr txBox="1"/>
          <p:nvPr/>
        </p:nvSpPr>
        <p:spPr>
          <a:xfrm>
            <a:off x="889000" y="546100"/>
            <a:ext cx="8229600" cy="1143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4D4E4E"/>
                </a:solidFill>
                <a:latin typeface="Times New Roman"/>
                <a:ea typeface="Times New Roman"/>
                <a:cs typeface="Times New Roman"/>
                <a:sym typeface="Times New Roman"/>
              </a:rPr>
              <a:t>HELLO!</a:t>
            </a:r>
            <a:endParaRPr b="0" i="0" sz="4400" u="none" cap="none" strike="noStrike">
              <a:solidFill>
                <a:srgbClr val="4D4E4E"/>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rgbClr val="4D4E4E"/>
              </a:solidFill>
              <a:latin typeface="Times New Roman"/>
              <a:ea typeface="Times New Roman"/>
              <a:cs typeface="Times New Roman"/>
              <a:sym typeface="Times New Roman"/>
            </a:endParaRPr>
          </a:p>
        </p:txBody>
      </p:sp>
      <p:sp>
        <p:nvSpPr>
          <p:cNvPr id="95" name="Google Shape;95;p75"/>
          <p:cNvSpPr txBox="1"/>
          <p:nvPr/>
        </p:nvSpPr>
        <p:spPr>
          <a:xfrm>
            <a:off x="825500" y="2872043"/>
            <a:ext cx="7493000" cy="1113914"/>
          </a:xfrm>
          <a:prstGeom prst="rect">
            <a:avLst/>
          </a:prstGeom>
          <a:noFill/>
          <a:ln>
            <a:noFill/>
          </a:ln>
        </p:spPr>
        <p:txBody>
          <a:bodyPr anchorCtr="0" anchor="t" bIns="45000" lIns="90000" spcFirstLastPara="1" rIns="90000" wrap="square" tIns="45000">
            <a:noAutofit/>
          </a:bodyPr>
          <a:lstStyle/>
          <a:p>
            <a:pPr indent="0" lvl="0" marL="0" marR="0" rtl="0" algn="ctr">
              <a:lnSpc>
                <a:spcPct val="90000"/>
              </a:lnSpc>
              <a:spcBef>
                <a:spcPts val="0"/>
              </a:spcBef>
              <a:spcAft>
                <a:spcPts val="0"/>
              </a:spcAft>
              <a:buClr>
                <a:srgbClr val="000000"/>
              </a:buClr>
              <a:buSzPts val="4400"/>
              <a:buFont typeface="Arial"/>
              <a:buNone/>
            </a:pPr>
            <a:r>
              <a:rPr b="1" lang="en-US" sz="4400">
                <a:solidFill>
                  <a:srgbClr val="4D4E4E"/>
                </a:solidFill>
                <a:latin typeface="Times New Roman"/>
                <a:ea typeface="Times New Roman"/>
                <a:cs typeface="Times New Roman"/>
                <a:sym typeface="Times New Roman"/>
              </a:rPr>
              <a:t>Josh Phillips</a:t>
            </a:r>
            <a:endParaRPr b="1" i="0" sz="4400" u="none" cap="none" strike="noStrike">
              <a:solidFill>
                <a:srgbClr val="4D4E4E"/>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rgbClr val="000000"/>
              </a:buClr>
              <a:buSzPts val="4400"/>
              <a:buFont typeface="Arial"/>
              <a:buNone/>
            </a:pPr>
            <a:r>
              <a:rPr lang="en-US" sz="3600">
                <a:solidFill>
                  <a:srgbClr val="4D4E4E"/>
                </a:solidFill>
              </a:rPr>
              <a:t>Assistant Manager - Admissions</a:t>
            </a:r>
            <a:endParaRPr b="0" i="0" sz="3600" u="none" cap="none" strike="noStrike">
              <a:solidFill>
                <a:schemeClr val="dk1"/>
              </a:solidFill>
              <a:latin typeface="Arial"/>
              <a:ea typeface="Arial"/>
              <a:cs typeface="Arial"/>
              <a:sym typeface="Arial"/>
            </a:endParaRPr>
          </a:p>
        </p:txBody>
      </p:sp>
      <p:sp>
        <p:nvSpPr>
          <p:cNvPr id="96" name="Google Shape;96;p75"/>
          <p:cNvSpPr txBox="1"/>
          <p:nvPr/>
        </p:nvSpPr>
        <p:spPr>
          <a:xfrm>
            <a:off x="1008061" y="1168400"/>
            <a:ext cx="5184775" cy="355600"/>
          </a:xfrm>
          <a:prstGeom prst="rect">
            <a:avLst/>
          </a:prstGeom>
          <a:noFill/>
          <a:ln>
            <a:noFill/>
          </a:ln>
        </p:spPr>
        <p:txBody>
          <a:bodyPr anchorCtr="0" anchor="ctr" bIns="0" lIns="0" spcFirstLastPara="1" rIns="0" wrap="square" tIns="44350">
            <a:noAutofit/>
          </a:bodyPr>
          <a:lstStyle/>
          <a:p>
            <a:pPr indent="0" lvl="0" marL="0" marR="0" rtl="0" algn="l">
              <a:lnSpc>
                <a:spcPct val="84000"/>
              </a:lnSpc>
              <a:spcBef>
                <a:spcPts val="0"/>
              </a:spcBef>
              <a:spcAft>
                <a:spcPts val="0"/>
              </a:spcAft>
              <a:buClr>
                <a:srgbClr val="000000"/>
              </a:buClr>
              <a:buSzPts val="2200"/>
              <a:buFont typeface="Arial"/>
              <a:buNone/>
            </a:pPr>
            <a:r>
              <a:rPr b="1" i="1" lang="en-US" sz="2200" u="none" cap="none" strike="noStrike">
                <a:solidFill>
                  <a:srgbClr val="FEB913"/>
                </a:solidFill>
                <a:latin typeface="Arial"/>
                <a:ea typeface="Arial"/>
                <a:cs typeface="Arial"/>
                <a:sym typeface="Arial"/>
              </a:rPr>
              <a:t>Presenter: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2985ade82cd_0_97"/>
          <p:cNvSpPr txBox="1"/>
          <p:nvPr/>
        </p:nvSpPr>
        <p:spPr>
          <a:xfrm>
            <a:off x="914400" y="1073150"/>
            <a:ext cx="6324600" cy="1155600"/>
          </a:xfrm>
          <a:prstGeom prst="rect">
            <a:avLst/>
          </a:prstGeom>
          <a:noFill/>
          <a:ln>
            <a:noFill/>
          </a:ln>
        </p:spPr>
        <p:txBody>
          <a:bodyPr anchorCtr="0" anchor="t" bIns="45000" lIns="90000" spcFirstLastPara="1" rIns="90000" wrap="square" tIns="45000">
            <a:noAutofit/>
          </a:bodyPr>
          <a:lstStyle/>
          <a:p>
            <a:pPr indent="0" lvl="0" marL="0" marR="0" rtl="0" algn="l">
              <a:lnSpc>
                <a:spcPct val="78000"/>
              </a:lnSpc>
              <a:spcBef>
                <a:spcPts val="0"/>
              </a:spcBef>
              <a:spcAft>
                <a:spcPts val="0"/>
              </a:spcAft>
              <a:buClr>
                <a:srgbClr val="000000"/>
              </a:buClr>
              <a:buSzPts val="4400"/>
              <a:buFont typeface="Arial"/>
              <a:buNone/>
            </a:pPr>
            <a:r>
              <a:rPr b="0" i="0" lang="en-US" sz="4400" u="none" cap="none" strike="noStrike">
                <a:solidFill>
                  <a:srgbClr val="4D4E4E"/>
                </a:solidFill>
                <a:latin typeface="Times New Roman"/>
                <a:ea typeface="Times New Roman"/>
                <a:cs typeface="Times New Roman"/>
                <a:sym typeface="Times New Roman"/>
              </a:rPr>
              <a:t>EDUCATING DOCTORS FOR OVER 20 YEARS.</a:t>
            </a:r>
            <a:endParaRPr b="0" i="0" sz="4400" u="none" cap="none" strike="noStrike">
              <a:solidFill>
                <a:srgbClr val="4D4E4E"/>
              </a:solidFill>
              <a:latin typeface="Times New Roman"/>
              <a:ea typeface="Times New Roman"/>
              <a:cs typeface="Times New Roman"/>
              <a:sym typeface="Times New Roman"/>
            </a:endParaRPr>
          </a:p>
        </p:txBody>
      </p:sp>
      <p:sp>
        <p:nvSpPr>
          <p:cNvPr id="103" name="Google Shape;103;g2985ade82cd_0_97"/>
          <p:cNvSpPr txBox="1"/>
          <p:nvPr/>
        </p:nvSpPr>
        <p:spPr>
          <a:xfrm>
            <a:off x="1008063" y="647700"/>
            <a:ext cx="5184900" cy="355500"/>
          </a:xfrm>
          <a:prstGeom prst="rect">
            <a:avLst/>
          </a:prstGeom>
          <a:noFill/>
          <a:ln>
            <a:noFill/>
          </a:ln>
        </p:spPr>
        <p:txBody>
          <a:bodyPr anchorCtr="0" anchor="ctr" bIns="0" lIns="0" spcFirstLastPara="1" rIns="0" wrap="square" tIns="44350">
            <a:noAutofit/>
          </a:bodyPr>
          <a:lstStyle/>
          <a:p>
            <a:pPr indent="0" lvl="0" marL="0" marR="0" rtl="0" algn="l">
              <a:lnSpc>
                <a:spcPct val="84000"/>
              </a:lnSpc>
              <a:spcBef>
                <a:spcPts val="0"/>
              </a:spcBef>
              <a:spcAft>
                <a:spcPts val="0"/>
              </a:spcAft>
              <a:buClr>
                <a:srgbClr val="000000"/>
              </a:buClr>
              <a:buSzPts val="2200"/>
              <a:buFont typeface="Arial"/>
              <a:buNone/>
            </a:pPr>
            <a:r>
              <a:rPr b="0" i="0" lang="en-US" sz="2200" u="none" cap="none" strike="noStrike">
                <a:solidFill>
                  <a:srgbClr val="FEB913"/>
                </a:solidFill>
                <a:latin typeface="Arial"/>
                <a:ea typeface="Arial"/>
                <a:cs typeface="Arial"/>
                <a:sym typeface="Arial"/>
              </a:rPr>
              <a:t>Recognized &amp; Accredited</a:t>
            </a:r>
            <a:endParaRPr b="0" i="0" sz="2200" u="none" cap="none" strike="noStrike">
              <a:solidFill>
                <a:srgbClr val="FEB913"/>
              </a:solidFill>
              <a:latin typeface="Arial"/>
              <a:ea typeface="Arial"/>
              <a:cs typeface="Arial"/>
              <a:sym typeface="Arial"/>
            </a:endParaRPr>
          </a:p>
        </p:txBody>
      </p:sp>
      <p:pic>
        <p:nvPicPr>
          <p:cNvPr id="104" name="Google Shape;104;g2985ade82cd_0_97"/>
          <p:cNvPicPr preferRelativeResize="0"/>
          <p:nvPr/>
        </p:nvPicPr>
        <p:blipFill rotWithShape="1">
          <a:blip r:embed="rId3">
            <a:alphaModFix/>
          </a:blip>
          <a:srcRect b="0" l="0" r="0" t="0"/>
          <a:stretch/>
        </p:blipFill>
        <p:spPr>
          <a:xfrm>
            <a:off x="7524750" y="596900"/>
            <a:ext cx="974725" cy="1003300"/>
          </a:xfrm>
          <a:prstGeom prst="rect">
            <a:avLst/>
          </a:prstGeom>
          <a:noFill/>
          <a:ln>
            <a:noFill/>
          </a:ln>
        </p:spPr>
      </p:pic>
      <p:sp>
        <p:nvSpPr>
          <p:cNvPr id="105" name="Google Shape;105;g2985ade82cd_0_97"/>
          <p:cNvSpPr txBox="1"/>
          <p:nvPr/>
        </p:nvSpPr>
        <p:spPr>
          <a:xfrm>
            <a:off x="713232" y="2377440"/>
            <a:ext cx="8153400" cy="2541900"/>
          </a:xfrm>
          <a:prstGeom prst="rect">
            <a:avLst/>
          </a:prstGeom>
          <a:noFill/>
          <a:ln>
            <a:noFill/>
          </a:ln>
        </p:spPr>
        <p:txBody>
          <a:bodyPr anchorCtr="0" anchor="t" bIns="45000" lIns="90000" spcFirstLastPara="1" rIns="90000" wrap="square" tIns="45000">
            <a:noAutofit/>
          </a:bodyPr>
          <a:lstStyle/>
          <a:p>
            <a:pPr indent="-342900" lvl="0" marL="558800" marR="0" rtl="0" algn="l">
              <a:lnSpc>
                <a:spcPct val="100000"/>
              </a:lnSpc>
              <a:spcBef>
                <a:spcPts val="0"/>
              </a:spcBef>
              <a:spcAft>
                <a:spcPts val="0"/>
              </a:spcAft>
              <a:buClr>
                <a:srgbClr val="4D4E4E"/>
              </a:buClr>
              <a:buSzPts val="1350"/>
              <a:buFont typeface="Arial"/>
              <a:buChar char="•"/>
            </a:pPr>
            <a:r>
              <a:rPr b="0" i="0" lang="en-US" sz="1800" u="none" cap="none" strike="noStrike">
                <a:solidFill>
                  <a:srgbClr val="4D4E4E"/>
                </a:solidFill>
                <a:latin typeface="Arial"/>
                <a:ea typeface="Arial"/>
                <a:cs typeface="Arial"/>
                <a:sym typeface="Arial"/>
              </a:rPr>
              <a:t>Our Mission</a:t>
            </a:r>
            <a:endParaRPr b="0" i="0" sz="1400" u="none" cap="none" strike="noStrike">
              <a:solidFill>
                <a:srgbClr val="000000"/>
              </a:solidFill>
              <a:latin typeface="Arial"/>
              <a:ea typeface="Arial"/>
              <a:cs typeface="Arial"/>
              <a:sym typeface="Arial"/>
            </a:endParaRPr>
          </a:p>
          <a:p>
            <a:pPr indent="-342900" lvl="0" marL="558800" marR="0" rtl="0" algn="l">
              <a:lnSpc>
                <a:spcPct val="100000"/>
              </a:lnSpc>
              <a:spcBef>
                <a:spcPts val="875"/>
              </a:spcBef>
              <a:spcAft>
                <a:spcPts val="0"/>
              </a:spcAft>
              <a:buClr>
                <a:srgbClr val="4D4E4E"/>
              </a:buClr>
              <a:buSzPts val="1350"/>
              <a:buFont typeface="Arial"/>
              <a:buChar char="•"/>
            </a:pPr>
            <a:r>
              <a:rPr b="0" i="0" lang="en-US" sz="1800" u="none" cap="none" strike="noStrike">
                <a:solidFill>
                  <a:srgbClr val="4D4E4E"/>
                </a:solidFill>
                <a:latin typeface="Arial"/>
                <a:ea typeface="Arial"/>
                <a:cs typeface="Arial"/>
                <a:sym typeface="Arial"/>
              </a:rPr>
              <a:t>Fully Accredited </a:t>
            </a:r>
            <a:r>
              <a:rPr lang="en-US" sz="1800">
                <a:solidFill>
                  <a:srgbClr val="4D4E4E"/>
                </a:solidFill>
              </a:rPr>
              <a:t>medical school</a:t>
            </a:r>
            <a:endParaRPr b="0" i="0" sz="1800" u="none" cap="none" strike="noStrike">
              <a:solidFill>
                <a:srgbClr val="FF0000"/>
              </a:solidFill>
              <a:latin typeface="Arial"/>
              <a:ea typeface="Arial"/>
              <a:cs typeface="Arial"/>
              <a:sym typeface="Arial"/>
            </a:endParaRPr>
          </a:p>
          <a:p>
            <a:pPr indent="-342900" lvl="0" marL="558800" marR="0" rtl="0" algn="l">
              <a:lnSpc>
                <a:spcPct val="100000"/>
              </a:lnSpc>
              <a:spcBef>
                <a:spcPts val="875"/>
              </a:spcBef>
              <a:spcAft>
                <a:spcPts val="0"/>
              </a:spcAft>
              <a:buClr>
                <a:srgbClr val="4D4E4E"/>
              </a:buClr>
              <a:buSzPts val="1350"/>
              <a:buFont typeface="Arial"/>
              <a:buChar char="•"/>
            </a:pPr>
            <a:r>
              <a:rPr b="0" i="0" lang="en-US" sz="1800" u="none" cap="none" strike="noStrike">
                <a:solidFill>
                  <a:srgbClr val="4D4E4E"/>
                </a:solidFill>
                <a:latin typeface="Arial"/>
                <a:ea typeface="Arial"/>
                <a:cs typeface="Arial"/>
                <a:sym typeface="Arial"/>
              </a:rPr>
              <a:t>Small class sizes: Average 25-50 students per class</a:t>
            </a:r>
            <a:endParaRPr b="0" i="0" sz="1400" u="none" cap="none" strike="noStrike">
              <a:solidFill>
                <a:srgbClr val="000000"/>
              </a:solidFill>
              <a:latin typeface="Arial"/>
              <a:ea typeface="Arial"/>
              <a:cs typeface="Arial"/>
              <a:sym typeface="Arial"/>
            </a:endParaRPr>
          </a:p>
          <a:p>
            <a:pPr indent="-314325" lvl="0" marL="457200" rtl="0" algn="l">
              <a:spcBef>
                <a:spcPts val="875"/>
              </a:spcBef>
              <a:spcAft>
                <a:spcPts val="0"/>
              </a:spcAft>
              <a:buClr>
                <a:srgbClr val="4D4E4E"/>
              </a:buClr>
              <a:buSzPts val="1350"/>
              <a:buChar char="•"/>
            </a:pPr>
            <a:r>
              <a:rPr lang="en-US" sz="1800">
                <a:solidFill>
                  <a:srgbClr val="4D4E4E"/>
                </a:solidFill>
              </a:rPr>
              <a:t>2 Campuses to choose from</a:t>
            </a:r>
            <a:endParaRPr>
              <a:solidFill>
                <a:schemeClr val="dk1"/>
              </a:solidFill>
            </a:endParaRPr>
          </a:p>
          <a:p>
            <a:pPr indent="-342900" lvl="0" marL="954087" rtl="0" algn="l">
              <a:spcBef>
                <a:spcPts val="600"/>
              </a:spcBef>
              <a:spcAft>
                <a:spcPts val="0"/>
              </a:spcAft>
              <a:buClr>
                <a:srgbClr val="4D4E4E"/>
              </a:buClr>
              <a:buSzPts val="1350"/>
              <a:buChar char="-"/>
            </a:pPr>
            <a:r>
              <a:rPr lang="en-US" sz="1800">
                <a:solidFill>
                  <a:srgbClr val="4D4E4E"/>
                </a:solidFill>
              </a:rPr>
              <a:t>Anguilla</a:t>
            </a:r>
            <a:endParaRPr>
              <a:solidFill>
                <a:schemeClr val="dk1"/>
              </a:solidFill>
            </a:endParaRPr>
          </a:p>
          <a:p>
            <a:pPr indent="-342900" lvl="0" marL="954087" rtl="0" algn="l">
              <a:spcBef>
                <a:spcPts val="600"/>
              </a:spcBef>
              <a:spcAft>
                <a:spcPts val="0"/>
              </a:spcAft>
              <a:buClr>
                <a:srgbClr val="4D4E4E"/>
              </a:buClr>
              <a:buSzPts val="1350"/>
              <a:buChar char="-"/>
            </a:pPr>
            <a:r>
              <a:rPr lang="en-US" sz="1800">
                <a:solidFill>
                  <a:srgbClr val="4D4E4E"/>
                </a:solidFill>
              </a:rPr>
              <a:t>St. Vincent and the Grenadines </a:t>
            </a:r>
            <a:endParaRPr sz="1800">
              <a:solidFill>
                <a:srgbClr val="4D4E4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nvSpPr>
        <p:spPr>
          <a:xfrm>
            <a:off x="914400" y="1054100"/>
            <a:ext cx="8229600" cy="1143000"/>
          </a:xfrm>
          <a:prstGeom prst="rect">
            <a:avLst/>
          </a:prstGeom>
          <a:noFill/>
          <a:ln>
            <a:noFill/>
          </a:ln>
        </p:spPr>
        <p:txBody>
          <a:bodyPr anchorCtr="0" anchor="t" bIns="45000" lIns="90000" spcFirstLastPara="1" rIns="90000" wrap="square" tIns="45000">
            <a:noAutofit/>
          </a:bodyPr>
          <a:lstStyle/>
          <a:p>
            <a:pPr indent="0" lvl="0" marL="0" marR="0" rtl="0" algn="l">
              <a:lnSpc>
                <a:spcPct val="78000"/>
              </a:lnSpc>
              <a:spcBef>
                <a:spcPts val="0"/>
              </a:spcBef>
              <a:spcAft>
                <a:spcPts val="0"/>
              </a:spcAft>
              <a:buClr>
                <a:srgbClr val="000000"/>
              </a:buClr>
              <a:buSzPts val="4400"/>
              <a:buFont typeface="Arial"/>
              <a:buNone/>
            </a:pPr>
            <a:r>
              <a:rPr b="0" i="0" lang="en-US" sz="4400" u="none" cap="none" strike="noStrike">
                <a:solidFill>
                  <a:srgbClr val="4D4E4E"/>
                </a:solidFill>
                <a:latin typeface="Times New Roman"/>
                <a:ea typeface="Times New Roman"/>
                <a:cs typeface="Times New Roman"/>
                <a:sym typeface="Times New Roman"/>
              </a:rPr>
              <a:t>A SCHOOL YOU </a:t>
            </a:r>
            <a:br>
              <a:rPr b="0" i="0" lang="en-US" sz="4400" u="none" cap="none" strike="noStrike">
                <a:solidFill>
                  <a:srgbClr val="4D4E4E"/>
                </a:solidFill>
                <a:latin typeface="Times New Roman"/>
                <a:ea typeface="Times New Roman"/>
                <a:cs typeface="Times New Roman"/>
                <a:sym typeface="Times New Roman"/>
              </a:rPr>
            </a:br>
            <a:r>
              <a:rPr b="0" i="0" lang="en-US" sz="4400" u="none" cap="none" strike="noStrike">
                <a:solidFill>
                  <a:srgbClr val="4D4E4E"/>
                </a:solidFill>
                <a:latin typeface="Times New Roman"/>
                <a:ea typeface="Times New Roman"/>
                <a:cs typeface="Times New Roman"/>
                <a:sym typeface="Times New Roman"/>
              </a:rPr>
              <a:t>CAN TRUST.</a:t>
            </a:r>
            <a:endParaRPr b="0" i="0" sz="1400" u="none" cap="none" strike="noStrike">
              <a:solidFill>
                <a:srgbClr val="000000"/>
              </a:solidFill>
              <a:latin typeface="Arial"/>
              <a:ea typeface="Arial"/>
              <a:cs typeface="Arial"/>
              <a:sym typeface="Arial"/>
            </a:endParaRPr>
          </a:p>
        </p:txBody>
      </p:sp>
      <p:sp>
        <p:nvSpPr>
          <p:cNvPr id="112" name="Google Shape;112;p4"/>
          <p:cNvSpPr txBox="1"/>
          <p:nvPr/>
        </p:nvSpPr>
        <p:spPr>
          <a:xfrm>
            <a:off x="1008063" y="647700"/>
            <a:ext cx="5184775" cy="355600"/>
          </a:xfrm>
          <a:prstGeom prst="rect">
            <a:avLst/>
          </a:prstGeom>
          <a:noFill/>
          <a:ln>
            <a:noFill/>
          </a:ln>
        </p:spPr>
        <p:txBody>
          <a:bodyPr anchorCtr="0" anchor="ctr" bIns="0" lIns="0" spcFirstLastPara="1" rIns="0" wrap="square" tIns="44350">
            <a:noAutofit/>
          </a:bodyPr>
          <a:lstStyle/>
          <a:p>
            <a:pPr indent="0" lvl="0" marL="0" marR="0" rtl="0" algn="l">
              <a:lnSpc>
                <a:spcPct val="84000"/>
              </a:lnSpc>
              <a:spcBef>
                <a:spcPts val="0"/>
              </a:spcBef>
              <a:spcAft>
                <a:spcPts val="0"/>
              </a:spcAft>
              <a:buClr>
                <a:srgbClr val="000000"/>
              </a:buClr>
              <a:buSzPts val="2200"/>
              <a:buFont typeface="Arial"/>
              <a:buNone/>
            </a:pPr>
            <a:r>
              <a:rPr b="0" i="0" lang="en-US" sz="2200" u="none" cap="none" strike="noStrike">
                <a:solidFill>
                  <a:srgbClr val="FEB913"/>
                </a:solidFill>
                <a:latin typeface="Arial"/>
                <a:ea typeface="Arial"/>
                <a:cs typeface="Arial"/>
                <a:sym typeface="Arial"/>
              </a:rPr>
              <a:t>Internationally Recognized &amp; Accredited</a:t>
            </a:r>
            <a:endParaRPr b="0" i="0" sz="1400" u="none" cap="none" strike="noStrike">
              <a:solidFill>
                <a:srgbClr val="000000"/>
              </a:solidFill>
              <a:latin typeface="Arial"/>
              <a:ea typeface="Arial"/>
              <a:cs typeface="Arial"/>
              <a:sym typeface="Arial"/>
            </a:endParaRPr>
          </a:p>
        </p:txBody>
      </p:sp>
      <p:pic>
        <p:nvPicPr>
          <p:cNvPr id="113" name="Google Shape;113;p4"/>
          <p:cNvPicPr preferRelativeResize="0"/>
          <p:nvPr/>
        </p:nvPicPr>
        <p:blipFill rotWithShape="1">
          <a:blip r:embed="rId3">
            <a:alphaModFix/>
          </a:blip>
          <a:srcRect b="0" l="0" r="0" t="0"/>
          <a:stretch/>
        </p:blipFill>
        <p:spPr>
          <a:xfrm>
            <a:off x="7524750" y="609600"/>
            <a:ext cx="974725" cy="1003300"/>
          </a:xfrm>
          <a:prstGeom prst="rect">
            <a:avLst/>
          </a:prstGeom>
          <a:noFill/>
          <a:ln>
            <a:noFill/>
          </a:ln>
        </p:spPr>
      </p:pic>
      <p:sp>
        <p:nvSpPr>
          <p:cNvPr id="114" name="Google Shape;114;p4"/>
          <p:cNvSpPr txBox="1"/>
          <p:nvPr/>
        </p:nvSpPr>
        <p:spPr>
          <a:xfrm>
            <a:off x="914400" y="2354263"/>
            <a:ext cx="8046720" cy="4046537"/>
          </a:xfrm>
          <a:prstGeom prst="rect">
            <a:avLst/>
          </a:prstGeom>
          <a:noFill/>
          <a:ln>
            <a:noFill/>
          </a:ln>
        </p:spPr>
        <p:txBody>
          <a:bodyPr anchorCtr="0" anchor="t" bIns="45000" lIns="90000" spcFirstLastPara="1" rIns="90000" wrap="square" tIns="45000">
            <a:noAutofit/>
          </a:bodyPr>
          <a:lstStyle/>
          <a:p>
            <a:pPr indent="-285750" lvl="0" marL="287337" marR="0" rtl="0" algn="l">
              <a:lnSpc>
                <a:spcPct val="125000"/>
              </a:lnSpc>
              <a:spcBef>
                <a:spcPts val="0"/>
              </a:spcBef>
              <a:spcAft>
                <a:spcPts val="0"/>
              </a:spcAft>
              <a:buClr>
                <a:srgbClr val="4D4E4E"/>
              </a:buClr>
              <a:buSzPts val="1200"/>
              <a:buFont typeface="Arial"/>
              <a:buChar char="•"/>
            </a:pPr>
            <a:r>
              <a:rPr b="0" i="0" lang="en-US" sz="1600" u="none" cap="none" strike="noStrike">
                <a:solidFill>
                  <a:srgbClr val="4D4E4E"/>
                </a:solidFill>
                <a:latin typeface="Arial"/>
                <a:ea typeface="Arial"/>
                <a:cs typeface="Arial"/>
                <a:sym typeface="Arial"/>
              </a:rPr>
              <a:t>Accredited by the Accreditation Commission on Colleges of Medicine (</a:t>
            </a:r>
            <a:r>
              <a:rPr b="1" i="0" lang="en-US" sz="1600" u="none" cap="none" strike="noStrike">
                <a:solidFill>
                  <a:srgbClr val="4D4E4E"/>
                </a:solidFill>
                <a:latin typeface="Arial"/>
                <a:ea typeface="Arial"/>
                <a:cs typeface="Arial"/>
                <a:sym typeface="Arial"/>
              </a:rPr>
              <a:t>ACCM</a:t>
            </a:r>
            <a:r>
              <a:rPr b="0" i="0" lang="en-US" sz="1600" u="none" cap="none" strike="noStrike">
                <a:solidFill>
                  <a:srgbClr val="4D4E4E"/>
                </a:solidFill>
                <a:latin typeface="Arial"/>
                <a:ea typeface="Arial"/>
                <a:cs typeface="Arial"/>
                <a:sym typeface="Arial"/>
              </a:rPr>
              <a:t>) &amp; the Caribbean Accreditation Authority for Education in  Medicine and other Health Professions (</a:t>
            </a:r>
            <a:r>
              <a:rPr b="1" i="0" lang="en-US" sz="1600" u="none" cap="none" strike="noStrike">
                <a:solidFill>
                  <a:srgbClr val="4D4E4E"/>
                </a:solidFill>
                <a:latin typeface="Arial"/>
                <a:ea typeface="Arial"/>
                <a:cs typeface="Arial"/>
                <a:sym typeface="Arial"/>
              </a:rPr>
              <a:t>CAAM-HP</a:t>
            </a:r>
            <a:r>
              <a:rPr b="0" i="0" lang="en-US" sz="1600" u="none" cap="none" strike="noStrike">
                <a:solidFill>
                  <a:srgbClr val="4D4E4E"/>
                </a:solidFill>
                <a:latin typeface="Arial"/>
                <a:ea typeface="Arial"/>
                <a:cs typeface="Arial"/>
                <a:sym typeface="Arial"/>
              </a:rPr>
              <a:t>) – the Caribbean equivalents to LCME</a:t>
            </a:r>
            <a:endParaRPr b="0" i="0" sz="1400" u="none" cap="none" strike="noStrike">
              <a:solidFill>
                <a:srgbClr val="000000"/>
              </a:solidFill>
              <a:latin typeface="Arial"/>
              <a:ea typeface="Arial"/>
              <a:cs typeface="Arial"/>
              <a:sym typeface="Arial"/>
            </a:endParaRPr>
          </a:p>
          <a:p>
            <a:pPr indent="-285750" lvl="0" marL="287337" marR="0" rtl="0" algn="l">
              <a:lnSpc>
                <a:spcPct val="125000"/>
              </a:lnSpc>
              <a:spcBef>
                <a:spcPts val="1200"/>
              </a:spcBef>
              <a:spcAft>
                <a:spcPts val="0"/>
              </a:spcAft>
              <a:buClr>
                <a:srgbClr val="4D4E4E"/>
              </a:buClr>
              <a:buSzPts val="1200"/>
              <a:buFont typeface="Arial"/>
              <a:buChar char="•"/>
            </a:pPr>
            <a:r>
              <a:rPr b="0" i="0" lang="en-US" sz="1600" u="none" cap="none" strike="noStrike">
                <a:solidFill>
                  <a:srgbClr val="4D4E4E"/>
                </a:solidFill>
                <a:latin typeface="Arial"/>
                <a:ea typeface="Arial"/>
                <a:cs typeface="Arial"/>
                <a:sym typeface="Arial"/>
              </a:rPr>
              <a:t>Listed in the new </a:t>
            </a:r>
            <a:r>
              <a:rPr b="1" i="0" lang="en-US" sz="1600" u="none" cap="none" strike="noStrike">
                <a:solidFill>
                  <a:srgbClr val="4D4E4E"/>
                </a:solidFill>
                <a:latin typeface="Arial"/>
                <a:ea typeface="Arial"/>
                <a:cs typeface="Arial"/>
                <a:sym typeface="Arial"/>
              </a:rPr>
              <a:t>World Directory of Medical Schools</a:t>
            </a:r>
            <a:r>
              <a:rPr b="0" i="0" lang="en-US" sz="1600" u="none" cap="none" strike="noStrike">
                <a:solidFill>
                  <a:srgbClr val="4D4E4E"/>
                </a:solidFill>
                <a:latin typeface="Arial"/>
                <a:ea typeface="Arial"/>
                <a:cs typeface="Arial"/>
                <a:sym typeface="Arial"/>
              </a:rPr>
              <a:t>, which has been developed through a partnership between the World Federation for Medical Education (</a:t>
            </a:r>
            <a:r>
              <a:rPr b="1" i="0" lang="en-US" sz="1600" u="none" cap="none" strike="noStrike">
                <a:solidFill>
                  <a:srgbClr val="4D4E4E"/>
                </a:solidFill>
                <a:latin typeface="Arial"/>
                <a:ea typeface="Arial"/>
                <a:cs typeface="Arial"/>
                <a:sym typeface="Arial"/>
              </a:rPr>
              <a:t>WFME</a:t>
            </a:r>
            <a:r>
              <a:rPr b="0" i="0" lang="en-US" sz="1600" u="none" cap="none" strike="noStrike">
                <a:solidFill>
                  <a:srgbClr val="4D4E4E"/>
                </a:solidFill>
                <a:latin typeface="Arial"/>
                <a:ea typeface="Arial"/>
                <a:cs typeface="Arial"/>
                <a:sym typeface="Arial"/>
              </a:rPr>
              <a:t>) and the Foundation for Advancement of International Medical Education and Research (</a:t>
            </a:r>
            <a:r>
              <a:rPr b="1" i="0" lang="en-US" sz="1600" u="none" cap="none" strike="noStrike">
                <a:solidFill>
                  <a:srgbClr val="4D4E4E"/>
                </a:solidFill>
                <a:latin typeface="Arial"/>
                <a:ea typeface="Arial"/>
                <a:cs typeface="Arial"/>
                <a:sym typeface="Arial"/>
              </a:rPr>
              <a:t>FAIMER</a:t>
            </a:r>
            <a:r>
              <a:rPr b="0" i="0" lang="en-US" sz="1600" u="none" cap="none" strike="noStrike">
                <a:solidFill>
                  <a:srgbClr val="4D4E4E"/>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85750" lvl="0" marL="287337" marR="0" rtl="0" algn="l">
              <a:lnSpc>
                <a:spcPct val="125000"/>
              </a:lnSpc>
              <a:spcBef>
                <a:spcPts val="1200"/>
              </a:spcBef>
              <a:spcAft>
                <a:spcPts val="0"/>
              </a:spcAft>
              <a:buClr>
                <a:srgbClr val="4D4E4E"/>
              </a:buClr>
              <a:buSzPts val="1200"/>
              <a:buFont typeface="Arial"/>
              <a:buChar char="•"/>
            </a:pPr>
            <a:r>
              <a:rPr b="0" i="0" lang="en-US" sz="1600" u="none" cap="none" strike="noStrike">
                <a:solidFill>
                  <a:srgbClr val="4D4E4E"/>
                </a:solidFill>
                <a:latin typeface="Arial"/>
                <a:ea typeface="Arial"/>
                <a:cs typeface="Arial"/>
                <a:sym typeface="Arial"/>
              </a:rPr>
              <a:t>Recognized by the Educational Commission for Foreign Medical Graduates (</a:t>
            </a:r>
            <a:r>
              <a:rPr b="1" i="0" lang="en-US" sz="1600" u="none" cap="none" strike="noStrike">
                <a:solidFill>
                  <a:srgbClr val="4D4E4E"/>
                </a:solidFill>
                <a:latin typeface="Arial"/>
                <a:ea typeface="Arial"/>
                <a:cs typeface="Arial"/>
                <a:sym typeface="Arial"/>
              </a:rPr>
              <a:t>ECFMG</a:t>
            </a:r>
            <a:r>
              <a:rPr b="0" i="0" lang="en-US" sz="1600" u="none" cap="none" strike="noStrike">
                <a:solidFill>
                  <a:srgbClr val="4D4E4E"/>
                </a:solidFill>
                <a:latin typeface="Arial"/>
                <a:ea typeface="Arial"/>
                <a:cs typeface="Arial"/>
                <a:sym typeface="Arial"/>
              </a:rPr>
              <a:t>) in the United States, so students can take the USMLE and apply for ECFMG certification (required for entry into a residency program in the U.S.)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76"/>
          <p:cNvSpPr txBox="1"/>
          <p:nvPr/>
        </p:nvSpPr>
        <p:spPr>
          <a:xfrm>
            <a:off x="914400" y="1054100"/>
            <a:ext cx="8229600" cy="1143000"/>
          </a:xfrm>
          <a:prstGeom prst="rect">
            <a:avLst/>
          </a:prstGeom>
          <a:noFill/>
          <a:ln>
            <a:noFill/>
          </a:ln>
        </p:spPr>
        <p:txBody>
          <a:bodyPr anchorCtr="0" anchor="t" bIns="45000" lIns="90000" spcFirstLastPara="1" rIns="90000" wrap="square" tIns="45000">
            <a:noAutofit/>
          </a:bodyPr>
          <a:lstStyle/>
          <a:p>
            <a:pPr indent="0" lvl="0" marL="0" marR="0" rtl="0" algn="l">
              <a:lnSpc>
                <a:spcPct val="78000"/>
              </a:lnSpc>
              <a:spcBef>
                <a:spcPts val="0"/>
              </a:spcBef>
              <a:spcAft>
                <a:spcPts val="0"/>
              </a:spcAft>
              <a:buClr>
                <a:srgbClr val="000000"/>
              </a:buClr>
              <a:buSzPts val="4400"/>
              <a:buFont typeface="Arial"/>
              <a:buNone/>
            </a:pPr>
            <a:r>
              <a:rPr b="0" i="0" lang="en-US" sz="4400" u="none" cap="none" strike="noStrike">
                <a:solidFill>
                  <a:srgbClr val="4D4E4E"/>
                </a:solidFill>
                <a:latin typeface="Times New Roman"/>
                <a:ea typeface="Times New Roman"/>
                <a:cs typeface="Times New Roman"/>
                <a:sym typeface="Times New Roman"/>
              </a:rPr>
              <a:t>INTERNATIONAL</a:t>
            </a:r>
            <a:br>
              <a:rPr b="0" i="0" lang="en-US" sz="4400" u="none" cap="none" strike="noStrike">
                <a:solidFill>
                  <a:srgbClr val="4D4E4E"/>
                </a:solidFill>
                <a:latin typeface="Times New Roman"/>
                <a:ea typeface="Times New Roman"/>
                <a:cs typeface="Times New Roman"/>
                <a:sym typeface="Times New Roman"/>
              </a:rPr>
            </a:br>
            <a:r>
              <a:rPr b="0" i="0" lang="en-US" sz="4400" u="none" cap="none" strike="noStrike">
                <a:solidFill>
                  <a:srgbClr val="4D4E4E"/>
                </a:solidFill>
                <a:latin typeface="Times New Roman"/>
                <a:ea typeface="Times New Roman"/>
                <a:cs typeface="Times New Roman"/>
                <a:sym typeface="Times New Roman"/>
              </a:rPr>
              <a:t>RECOGNITIONS.</a:t>
            </a:r>
            <a:endParaRPr b="0" i="0" sz="1400" u="none" cap="none" strike="noStrike">
              <a:solidFill>
                <a:srgbClr val="000000"/>
              </a:solidFill>
              <a:latin typeface="Arial"/>
              <a:ea typeface="Arial"/>
              <a:cs typeface="Arial"/>
              <a:sym typeface="Arial"/>
            </a:endParaRPr>
          </a:p>
        </p:txBody>
      </p:sp>
      <p:sp>
        <p:nvSpPr>
          <p:cNvPr id="121" name="Google Shape;121;p76"/>
          <p:cNvSpPr txBox="1"/>
          <p:nvPr/>
        </p:nvSpPr>
        <p:spPr>
          <a:xfrm>
            <a:off x="1008063" y="647700"/>
            <a:ext cx="5184775" cy="355600"/>
          </a:xfrm>
          <a:prstGeom prst="rect">
            <a:avLst/>
          </a:prstGeom>
          <a:noFill/>
          <a:ln>
            <a:noFill/>
          </a:ln>
        </p:spPr>
        <p:txBody>
          <a:bodyPr anchorCtr="0" anchor="ctr" bIns="0" lIns="0" spcFirstLastPara="1" rIns="0" wrap="square" tIns="44350">
            <a:noAutofit/>
          </a:bodyPr>
          <a:lstStyle/>
          <a:p>
            <a:pPr indent="0" lvl="0" marL="0" marR="0" rtl="0" algn="l">
              <a:lnSpc>
                <a:spcPct val="84000"/>
              </a:lnSpc>
              <a:spcBef>
                <a:spcPts val="0"/>
              </a:spcBef>
              <a:spcAft>
                <a:spcPts val="0"/>
              </a:spcAft>
              <a:buClr>
                <a:srgbClr val="000000"/>
              </a:buClr>
              <a:buSzPts val="2200"/>
              <a:buFont typeface="Arial"/>
              <a:buNone/>
            </a:pPr>
            <a:r>
              <a:rPr b="0" i="0" lang="en-US" sz="2200" u="none" cap="none" strike="noStrike">
                <a:solidFill>
                  <a:srgbClr val="FEB913"/>
                </a:solidFill>
                <a:latin typeface="Arial"/>
                <a:ea typeface="Arial"/>
                <a:cs typeface="Arial"/>
                <a:sym typeface="Arial"/>
              </a:rPr>
              <a:t>Recognized &amp; Accredited</a:t>
            </a:r>
            <a:endParaRPr b="0" i="0" sz="1400" u="none" cap="none" strike="noStrike">
              <a:solidFill>
                <a:srgbClr val="000000"/>
              </a:solidFill>
              <a:latin typeface="Arial"/>
              <a:ea typeface="Arial"/>
              <a:cs typeface="Arial"/>
              <a:sym typeface="Arial"/>
            </a:endParaRPr>
          </a:p>
        </p:txBody>
      </p:sp>
      <p:pic>
        <p:nvPicPr>
          <p:cNvPr id="122" name="Google Shape;122;p76"/>
          <p:cNvPicPr preferRelativeResize="0"/>
          <p:nvPr/>
        </p:nvPicPr>
        <p:blipFill rotWithShape="1">
          <a:blip r:embed="rId3">
            <a:alphaModFix/>
          </a:blip>
          <a:srcRect b="0" l="0" r="0" t="0"/>
          <a:stretch/>
        </p:blipFill>
        <p:spPr>
          <a:xfrm>
            <a:off x="7524750" y="673100"/>
            <a:ext cx="974725" cy="1003300"/>
          </a:xfrm>
          <a:prstGeom prst="rect">
            <a:avLst/>
          </a:prstGeom>
          <a:noFill/>
          <a:ln>
            <a:noFill/>
          </a:ln>
        </p:spPr>
      </p:pic>
      <p:sp>
        <p:nvSpPr>
          <p:cNvPr id="123" name="Google Shape;123;p76"/>
          <p:cNvSpPr txBox="1"/>
          <p:nvPr/>
        </p:nvSpPr>
        <p:spPr>
          <a:xfrm>
            <a:off x="914400" y="2526156"/>
            <a:ext cx="8008938" cy="4046537"/>
          </a:xfrm>
          <a:prstGeom prst="rect">
            <a:avLst/>
          </a:prstGeom>
          <a:noFill/>
          <a:ln>
            <a:noFill/>
          </a:ln>
        </p:spPr>
        <p:txBody>
          <a:bodyPr anchorCtr="0" anchor="t" bIns="45000" lIns="90000" spcFirstLastPara="1" rIns="90000" wrap="square" tIns="45000">
            <a:noAutofit/>
          </a:bodyPr>
          <a:lstStyle/>
          <a:p>
            <a:pPr indent="-342900" lvl="0" marL="344487" marR="0" rtl="0" algn="l">
              <a:lnSpc>
                <a:spcPct val="125000"/>
              </a:lnSpc>
              <a:spcBef>
                <a:spcPts val="0"/>
              </a:spcBef>
              <a:spcAft>
                <a:spcPts val="0"/>
              </a:spcAft>
              <a:buClr>
                <a:srgbClr val="4D4E4E"/>
              </a:buClr>
              <a:buSzPts val="1350"/>
              <a:buFont typeface="Arial"/>
              <a:buChar char="•"/>
            </a:pPr>
            <a:r>
              <a:rPr b="0" i="0" lang="en-US" sz="1600" u="none" cap="none" strike="noStrike">
                <a:solidFill>
                  <a:srgbClr val="4D4E4E"/>
                </a:solidFill>
                <a:latin typeface="Arial"/>
                <a:ea typeface="Arial"/>
                <a:cs typeface="Arial"/>
                <a:sym typeface="Arial"/>
              </a:rPr>
              <a:t>Educational Commission for Foreign Medical Graduates (USA)</a:t>
            </a:r>
            <a:endParaRPr b="0" i="0" sz="1600" u="none" cap="none" strike="noStrike">
              <a:solidFill>
                <a:srgbClr val="000000"/>
              </a:solidFill>
              <a:latin typeface="Arial"/>
              <a:ea typeface="Arial"/>
              <a:cs typeface="Arial"/>
              <a:sym typeface="Arial"/>
            </a:endParaRPr>
          </a:p>
          <a:p>
            <a:pPr indent="-342900" lvl="0" marL="344487" marR="0" rtl="0" algn="l">
              <a:lnSpc>
                <a:spcPct val="125000"/>
              </a:lnSpc>
              <a:spcBef>
                <a:spcPts val="1200"/>
              </a:spcBef>
              <a:spcAft>
                <a:spcPts val="0"/>
              </a:spcAft>
              <a:buClr>
                <a:srgbClr val="4D4E4E"/>
              </a:buClr>
              <a:buSzPts val="1350"/>
              <a:buFont typeface="Arial"/>
              <a:buChar char="•"/>
            </a:pPr>
            <a:r>
              <a:rPr b="0" i="0" lang="en-US" sz="1600" u="none" cap="none" strike="noStrike">
                <a:solidFill>
                  <a:srgbClr val="4D4E4E"/>
                </a:solidFill>
                <a:latin typeface="Arial"/>
                <a:ea typeface="Arial"/>
                <a:cs typeface="Arial"/>
                <a:sym typeface="Arial"/>
              </a:rPr>
              <a:t>Medical Council of Canada</a:t>
            </a:r>
            <a:endParaRPr b="0" i="0" sz="1400" u="none" cap="none" strike="noStrike">
              <a:solidFill>
                <a:srgbClr val="000000"/>
              </a:solidFill>
              <a:latin typeface="Arial"/>
              <a:ea typeface="Arial"/>
              <a:cs typeface="Arial"/>
              <a:sym typeface="Arial"/>
            </a:endParaRPr>
          </a:p>
          <a:p>
            <a:pPr indent="-342900" lvl="0" marL="344487" marR="0" rtl="0" algn="l">
              <a:lnSpc>
                <a:spcPct val="125000"/>
              </a:lnSpc>
              <a:spcBef>
                <a:spcPts val="1200"/>
              </a:spcBef>
              <a:spcAft>
                <a:spcPts val="0"/>
              </a:spcAft>
              <a:buClr>
                <a:srgbClr val="4D4E4E"/>
              </a:buClr>
              <a:buSzPts val="1350"/>
              <a:buFont typeface="Arial"/>
              <a:buChar char="•"/>
            </a:pPr>
            <a:r>
              <a:rPr b="0" i="0" lang="en-US" sz="1600" u="none" cap="none" strike="noStrike">
                <a:solidFill>
                  <a:srgbClr val="4D4E4E"/>
                </a:solidFill>
                <a:latin typeface="Arial"/>
                <a:ea typeface="Arial"/>
                <a:cs typeface="Arial"/>
                <a:sym typeface="Arial"/>
              </a:rPr>
              <a:t>General Medical Council (UK)</a:t>
            </a:r>
            <a:endParaRPr b="0" i="0" sz="1400" u="none" cap="none" strike="noStrike">
              <a:solidFill>
                <a:srgbClr val="000000"/>
              </a:solidFill>
              <a:latin typeface="Arial"/>
              <a:ea typeface="Arial"/>
              <a:cs typeface="Arial"/>
              <a:sym typeface="Arial"/>
            </a:endParaRPr>
          </a:p>
          <a:p>
            <a:pPr indent="-342900" lvl="0" marL="344487" marR="0" rtl="0" algn="l">
              <a:lnSpc>
                <a:spcPct val="125000"/>
              </a:lnSpc>
              <a:spcBef>
                <a:spcPts val="1200"/>
              </a:spcBef>
              <a:spcAft>
                <a:spcPts val="0"/>
              </a:spcAft>
              <a:buClr>
                <a:srgbClr val="4D4E4E"/>
              </a:buClr>
              <a:buSzPts val="1350"/>
              <a:buFont typeface="Arial"/>
              <a:buChar char="•"/>
            </a:pPr>
            <a:r>
              <a:rPr b="0" i="0" lang="en-US" sz="1600" u="none" cap="none" strike="noStrike">
                <a:solidFill>
                  <a:srgbClr val="4D4E4E"/>
                </a:solidFill>
                <a:latin typeface="Arial"/>
                <a:ea typeface="Arial"/>
                <a:cs typeface="Arial"/>
                <a:sym typeface="Arial"/>
              </a:rPr>
              <a:t>Caribbean Association of Medical Councils</a:t>
            </a:r>
            <a:endParaRPr b="0" i="0" sz="1600" u="none" cap="none" strike="noStrike">
              <a:solidFill>
                <a:srgbClr val="000000"/>
              </a:solidFill>
              <a:latin typeface="Arial"/>
              <a:ea typeface="Arial"/>
              <a:cs typeface="Arial"/>
              <a:sym typeface="Arial"/>
            </a:endParaRPr>
          </a:p>
        </p:txBody>
      </p:sp>
      <p:pic>
        <p:nvPicPr>
          <p:cNvPr id="124" name="Google Shape;124;p76"/>
          <p:cNvPicPr preferRelativeResize="0"/>
          <p:nvPr/>
        </p:nvPicPr>
        <p:blipFill rotWithShape="1">
          <a:blip r:embed="rId4">
            <a:alphaModFix/>
          </a:blip>
          <a:srcRect b="0" l="0" r="0" t="0"/>
          <a:stretch/>
        </p:blipFill>
        <p:spPr>
          <a:xfrm>
            <a:off x="2696666" y="4549421"/>
            <a:ext cx="1525878" cy="762939"/>
          </a:xfrm>
          <a:prstGeom prst="rect">
            <a:avLst/>
          </a:prstGeom>
          <a:noFill/>
          <a:ln>
            <a:noFill/>
          </a:ln>
        </p:spPr>
      </p:pic>
      <p:pic>
        <p:nvPicPr>
          <p:cNvPr descr="A close up of a sign&#10;&#10;Description automatically generated" id="125" name="Google Shape;125;p76"/>
          <p:cNvPicPr preferRelativeResize="0"/>
          <p:nvPr/>
        </p:nvPicPr>
        <p:blipFill rotWithShape="1">
          <a:blip r:embed="rId5">
            <a:alphaModFix/>
          </a:blip>
          <a:srcRect b="0" l="0" r="0" t="0"/>
          <a:stretch/>
        </p:blipFill>
        <p:spPr>
          <a:xfrm>
            <a:off x="4966295" y="4549420"/>
            <a:ext cx="1308390" cy="762940"/>
          </a:xfrm>
          <a:prstGeom prst="rect">
            <a:avLst/>
          </a:prstGeom>
          <a:noFill/>
          <a:ln>
            <a:noFill/>
          </a:ln>
        </p:spPr>
      </p:pic>
      <p:pic>
        <p:nvPicPr>
          <p:cNvPr id="126" name="Google Shape;126;p76"/>
          <p:cNvPicPr preferRelativeResize="0"/>
          <p:nvPr/>
        </p:nvPicPr>
        <p:blipFill rotWithShape="1">
          <a:blip r:embed="rId6">
            <a:alphaModFix/>
          </a:blip>
          <a:srcRect b="0" l="0" r="0" t="0"/>
          <a:stretch/>
        </p:blipFill>
        <p:spPr>
          <a:xfrm>
            <a:off x="644525" y="4549421"/>
            <a:ext cx="1308390" cy="762939"/>
          </a:xfrm>
          <a:prstGeom prst="rect">
            <a:avLst/>
          </a:prstGeom>
          <a:noFill/>
          <a:ln>
            <a:noFill/>
          </a:ln>
        </p:spPr>
      </p:pic>
      <p:pic>
        <p:nvPicPr>
          <p:cNvPr id="127" name="Google Shape;127;p76"/>
          <p:cNvPicPr preferRelativeResize="0"/>
          <p:nvPr/>
        </p:nvPicPr>
        <p:blipFill rotWithShape="1">
          <a:blip r:embed="rId7">
            <a:alphaModFix/>
          </a:blip>
          <a:srcRect b="0" l="0" r="0" t="0"/>
          <a:stretch/>
        </p:blipFill>
        <p:spPr>
          <a:xfrm>
            <a:off x="7018436" y="4549421"/>
            <a:ext cx="1481039" cy="7629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2985ade82cd_0_0"/>
          <p:cNvSpPr txBox="1"/>
          <p:nvPr/>
        </p:nvSpPr>
        <p:spPr>
          <a:xfrm>
            <a:off x="1008062" y="647700"/>
            <a:ext cx="5184900" cy="355500"/>
          </a:xfrm>
          <a:prstGeom prst="rect">
            <a:avLst/>
          </a:prstGeom>
          <a:noFill/>
          <a:ln>
            <a:noFill/>
          </a:ln>
        </p:spPr>
        <p:txBody>
          <a:bodyPr anchorCtr="0" anchor="ctr" bIns="0" lIns="0" spcFirstLastPara="1" rIns="0" wrap="square" tIns="44350">
            <a:noAutofit/>
          </a:bodyPr>
          <a:lstStyle/>
          <a:p>
            <a:pPr indent="0" lvl="0" marL="0" marR="0" rtl="0" algn="l">
              <a:lnSpc>
                <a:spcPct val="84000"/>
              </a:lnSpc>
              <a:spcBef>
                <a:spcPts val="0"/>
              </a:spcBef>
              <a:spcAft>
                <a:spcPts val="0"/>
              </a:spcAft>
              <a:buClr>
                <a:srgbClr val="000000"/>
              </a:buClr>
              <a:buSzPts val="2200"/>
              <a:buFont typeface="Arial"/>
              <a:buNone/>
            </a:pPr>
            <a:r>
              <a:rPr b="0" i="0" lang="en-US" sz="2200" u="none" cap="none" strike="noStrike">
                <a:solidFill>
                  <a:srgbClr val="FEB913"/>
                </a:solidFill>
                <a:latin typeface="Arial"/>
                <a:ea typeface="Arial"/>
                <a:cs typeface="Arial"/>
                <a:sym typeface="Arial"/>
              </a:rPr>
              <a:t>Medical School</a:t>
            </a:r>
            <a:endParaRPr b="0" i="0" sz="2200" u="none" cap="none" strike="noStrike">
              <a:solidFill>
                <a:srgbClr val="FEB913"/>
              </a:solidFill>
              <a:latin typeface="Arial"/>
              <a:ea typeface="Arial"/>
              <a:cs typeface="Arial"/>
              <a:sym typeface="Arial"/>
            </a:endParaRPr>
          </a:p>
        </p:txBody>
      </p:sp>
      <p:sp>
        <p:nvSpPr>
          <p:cNvPr id="133" name="Google Shape;133;g2985ade82cd_0_0"/>
          <p:cNvSpPr txBox="1"/>
          <p:nvPr/>
        </p:nvSpPr>
        <p:spPr>
          <a:xfrm>
            <a:off x="914400" y="1073150"/>
            <a:ext cx="6324600" cy="1155600"/>
          </a:xfrm>
          <a:prstGeom prst="rect">
            <a:avLst/>
          </a:prstGeom>
          <a:noFill/>
          <a:ln>
            <a:noFill/>
          </a:ln>
        </p:spPr>
        <p:txBody>
          <a:bodyPr anchorCtr="0" anchor="t" bIns="45000" lIns="90000" spcFirstLastPara="1" rIns="90000" wrap="square" tIns="45000">
            <a:noAutofit/>
          </a:bodyPr>
          <a:lstStyle/>
          <a:p>
            <a:pPr indent="0" lvl="0" marL="0" marR="0" rtl="0" algn="l">
              <a:lnSpc>
                <a:spcPct val="78000"/>
              </a:lnSpc>
              <a:spcBef>
                <a:spcPts val="0"/>
              </a:spcBef>
              <a:spcAft>
                <a:spcPts val="0"/>
              </a:spcAft>
              <a:buClr>
                <a:srgbClr val="000000"/>
              </a:buClr>
              <a:buSzPts val="4400"/>
              <a:buFont typeface="Arial"/>
              <a:buNone/>
            </a:pPr>
            <a:r>
              <a:rPr b="0" i="0" lang="en-US" sz="4400" u="none" cap="none" strike="noStrike">
                <a:solidFill>
                  <a:srgbClr val="4D4E4E"/>
                </a:solidFill>
                <a:latin typeface="Times New Roman"/>
                <a:ea typeface="Times New Roman"/>
                <a:cs typeface="Times New Roman"/>
                <a:sym typeface="Times New Roman"/>
              </a:rPr>
              <a:t>5 Year Pathway</a:t>
            </a:r>
            <a:endParaRPr b="0" i="0" sz="4400" u="none" cap="none" strike="noStrike">
              <a:solidFill>
                <a:srgbClr val="4D4E4E"/>
              </a:solidFill>
              <a:latin typeface="Times New Roman"/>
              <a:ea typeface="Times New Roman"/>
              <a:cs typeface="Times New Roman"/>
              <a:sym typeface="Times New Roman"/>
            </a:endParaRPr>
          </a:p>
        </p:txBody>
      </p:sp>
      <p:sp>
        <p:nvSpPr>
          <p:cNvPr id="134" name="Google Shape;134;g2985ade82cd_0_0"/>
          <p:cNvSpPr/>
          <p:nvPr/>
        </p:nvSpPr>
        <p:spPr>
          <a:xfrm>
            <a:off x="771484" y="3774562"/>
            <a:ext cx="7601100" cy="1361100"/>
          </a:xfrm>
          <a:prstGeom prst="rect">
            <a:avLst/>
          </a:prstGeom>
          <a:noFill/>
          <a:ln>
            <a:noFill/>
          </a:ln>
        </p:spPr>
        <p:txBody>
          <a:bodyPr anchorCtr="0" anchor="t" bIns="45000" lIns="90000" spcFirstLastPara="1" rIns="90000" wrap="square" tIns="45000">
            <a:noAutofit/>
          </a:bodyPr>
          <a:lstStyle/>
          <a:p>
            <a:pPr indent="-342900" lvl="0" marL="344487" marR="0" rtl="0" algn="l">
              <a:lnSpc>
                <a:spcPct val="125000"/>
              </a:lnSpc>
              <a:spcBef>
                <a:spcPts val="0"/>
              </a:spcBef>
              <a:spcAft>
                <a:spcPts val="0"/>
              </a:spcAft>
              <a:buClr>
                <a:srgbClr val="4D4E4E"/>
              </a:buClr>
              <a:buSzPts val="1440"/>
              <a:buFont typeface="Arial"/>
              <a:buChar char="•"/>
            </a:pPr>
            <a:r>
              <a:rPr b="0" i="0" lang="en-US" sz="1800" u="none" cap="none" strike="noStrike">
                <a:solidFill>
                  <a:srgbClr val="4D4E4E"/>
                </a:solidFill>
                <a:latin typeface="Arial"/>
                <a:ea typeface="Arial"/>
                <a:cs typeface="Arial"/>
                <a:sym typeface="Arial"/>
              </a:rPr>
              <a:t>Go from secondary school to MD in 5 years</a:t>
            </a:r>
            <a:endParaRPr b="0" i="0" sz="1800" u="none" cap="none" strike="noStrike">
              <a:solidFill>
                <a:srgbClr val="4D4E4E"/>
              </a:solidFill>
              <a:latin typeface="Arial"/>
              <a:ea typeface="Arial"/>
              <a:cs typeface="Arial"/>
              <a:sym typeface="Arial"/>
            </a:endParaRPr>
          </a:p>
          <a:p>
            <a:pPr indent="-342900" lvl="0" marL="344487" marR="0" rtl="0" algn="l">
              <a:lnSpc>
                <a:spcPct val="125000"/>
              </a:lnSpc>
              <a:spcBef>
                <a:spcPts val="788"/>
              </a:spcBef>
              <a:spcAft>
                <a:spcPts val="0"/>
              </a:spcAft>
              <a:buClr>
                <a:srgbClr val="4D4E4E"/>
              </a:buClr>
              <a:buSzPts val="1440"/>
              <a:buFont typeface="Arial"/>
              <a:buChar char="•"/>
            </a:pPr>
            <a:r>
              <a:rPr b="0" i="0" lang="en-US" sz="1800" u="none" cap="none" strike="noStrike">
                <a:solidFill>
                  <a:srgbClr val="4D4E4E"/>
                </a:solidFill>
                <a:latin typeface="Arial"/>
                <a:ea typeface="Arial"/>
                <a:cs typeface="Arial"/>
                <a:sym typeface="Arial"/>
              </a:rPr>
              <a:t>Receive a Bachelors in Health Sciences after 8 semesters                (4 semesters of Pre-Med+4 semesters of Basic Sciences)</a:t>
            </a:r>
            <a:endParaRPr/>
          </a:p>
          <a:p>
            <a:pPr indent="-342900" lvl="0" marL="344487" marR="0" rtl="0" algn="l">
              <a:lnSpc>
                <a:spcPct val="125000"/>
              </a:lnSpc>
              <a:spcBef>
                <a:spcPts val="788"/>
              </a:spcBef>
              <a:spcAft>
                <a:spcPts val="0"/>
              </a:spcAft>
              <a:buClr>
                <a:srgbClr val="4D4E4E"/>
              </a:buClr>
              <a:buSzPts val="1440"/>
              <a:buFont typeface="Arial"/>
              <a:buChar char="•"/>
            </a:pPr>
            <a:r>
              <a:rPr b="0" i="0" lang="en-US" sz="1800" u="none" cap="none" strike="noStrike">
                <a:solidFill>
                  <a:srgbClr val="4D4E4E"/>
                </a:solidFill>
                <a:latin typeface="Arial"/>
                <a:ea typeface="Arial"/>
                <a:cs typeface="Arial"/>
                <a:sym typeface="Arial"/>
              </a:rPr>
              <a:t>PM program endorsed by United Nations Development Program</a:t>
            </a:r>
            <a:endParaRPr b="0" i="0" sz="1400" u="none" cap="none" strike="noStrike">
              <a:solidFill>
                <a:srgbClr val="000000"/>
              </a:solidFill>
              <a:latin typeface="Arial"/>
              <a:ea typeface="Arial"/>
              <a:cs typeface="Arial"/>
              <a:sym typeface="Arial"/>
            </a:endParaRPr>
          </a:p>
          <a:p>
            <a:pPr indent="-342900" lvl="0" marL="344487" marR="0" rtl="0" algn="l">
              <a:lnSpc>
                <a:spcPct val="125000"/>
              </a:lnSpc>
              <a:spcBef>
                <a:spcPts val="788"/>
              </a:spcBef>
              <a:spcAft>
                <a:spcPts val="0"/>
              </a:spcAft>
              <a:buClr>
                <a:srgbClr val="4D4E4E"/>
              </a:buClr>
              <a:buSzPts val="1440"/>
              <a:buFont typeface="Arial"/>
              <a:buChar char="•"/>
            </a:pPr>
            <a:r>
              <a:rPr b="0" i="0" lang="en-US" sz="1800" u="none" cap="none" strike="noStrike">
                <a:solidFill>
                  <a:srgbClr val="4D4E4E"/>
                </a:solidFill>
                <a:latin typeface="Arial"/>
                <a:ea typeface="Arial"/>
                <a:cs typeface="Arial"/>
                <a:sym typeface="Arial"/>
              </a:rPr>
              <a:t>No entrance exam required</a:t>
            </a:r>
            <a:endParaRPr b="0" i="0" sz="1400" u="none" cap="none" strike="noStrike">
              <a:solidFill>
                <a:srgbClr val="000000"/>
              </a:solidFill>
              <a:latin typeface="Arial"/>
              <a:ea typeface="Arial"/>
              <a:cs typeface="Arial"/>
              <a:sym typeface="Arial"/>
            </a:endParaRPr>
          </a:p>
        </p:txBody>
      </p:sp>
      <p:pic>
        <p:nvPicPr>
          <p:cNvPr id="135" name="Google Shape;135;g2985ade82cd_0_0"/>
          <p:cNvPicPr preferRelativeResize="0"/>
          <p:nvPr/>
        </p:nvPicPr>
        <p:blipFill rotWithShape="1">
          <a:blip r:embed="rId3">
            <a:alphaModFix/>
          </a:blip>
          <a:srcRect b="0" l="0" r="0" t="0"/>
          <a:stretch/>
        </p:blipFill>
        <p:spPr>
          <a:xfrm>
            <a:off x="7598654" y="238021"/>
            <a:ext cx="1313987" cy="1311710"/>
          </a:xfrm>
          <a:prstGeom prst="rect">
            <a:avLst/>
          </a:prstGeom>
          <a:noFill/>
          <a:ln>
            <a:noFill/>
          </a:ln>
        </p:spPr>
      </p:pic>
      <p:pic>
        <p:nvPicPr>
          <p:cNvPr id="136" name="Google Shape;136;g2985ade82cd_0_0"/>
          <p:cNvPicPr preferRelativeResize="0"/>
          <p:nvPr/>
        </p:nvPicPr>
        <p:blipFill rotWithShape="1">
          <a:blip r:embed="rId4">
            <a:alphaModFix/>
          </a:blip>
          <a:srcRect b="0" l="0" r="0" t="0"/>
          <a:stretch/>
        </p:blipFill>
        <p:spPr>
          <a:xfrm>
            <a:off x="6552491" y="152680"/>
            <a:ext cx="690403" cy="1397051"/>
          </a:xfrm>
          <a:prstGeom prst="rect">
            <a:avLst/>
          </a:prstGeom>
          <a:noFill/>
          <a:ln>
            <a:noFill/>
          </a:ln>
        </p:spPr>
      </p:pic>
      <p:grpSp>
        <p:nvGrpSpPr>
          <p:cNvPr id="137" name="Google Shape;137;g2985ade82cd_0_0"/>
          <p:cNvGrpSpPr/>
          <p:nvPr/>
        </p:nvGrpSpPr>
        <p:grpSpPr>
          <a:xfrm>
            <a:off x="504954" y="1889217"/>
            <a:ext cx="8133993" cy="1967409"/>
            <a:chOff x="-1565562" y="1538287"/>
            <a:chExt cx="12333576" cy="3527720"/>
          </a:xfrm>
        </p:grpSpPr>
        <p:sp>
          <p:nvSpPr>
            <p:cNvPr id="138" name="Google Shape;138;g2985ade82cd_0_0"/>
            <p:cNvSpPr/>
            <p:nvPr/>
          </p:nvSpPr>
          <p:spPr>
            <a:xfrm>
              <a:off x="-1565562" y="1776411"/>
              <a:ext cx="2781300" cy="1476300"/>
            </a:xfrm>
            <a:prstGeom prst="curvedDownArrow">
              <a:avLst>
                <a:gd fmla="val 27540" name="adj1"/>
                <a:gd fmla="val 50000" name="adj2"/>
                <a:gd fmla="val 25000" name="adj3"/>
              </a:avLst>
            </a:prstGeom>
            <a:solidFill>
              <a:srgbClr val="FFC000"/>
            </a:solidFill>
            <a:ln cap="flat" cmpd="sng" w="25400">
              <a:solidFill>
                <a:srgbClr val="21364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p:txBody>
        </p:sp>
        <p:sp>
          <p:nvSpPr>
            <p:cNvPr id="139" name="Google Shape;139;g2985ade82cd_0_0"/>
            <p:cNvSpPr txBox="1"/>
            <p:nvPr/>
          </p:nvSpPr>
          <p:spPr>
            <a:xfrm>
              <a:off x="-814387" y="2100263"/>
              <a:ext cx="1314600" cy="647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1" lang="en-US" sz="1000" u="none" cap="none" strike="noStrike">
                  <a:solidFill>
                    <a:srgbClr val="000000"/>
                  </a:solidFill>
                  <a:latin typeface="Arial"/>
                  <a:ea typeface="Arial"/>
                  <a:cs typeface="Arial"/>
                  <a:sym typeface="Arial"/>
                </a:rPr>
                <a:t>High School Completion</a:t>
              </a:r>
              <a:endParaRPr/>
            </a:p>
          </p:txBody>
        </p:sp>
        <p:sp>
          <p:nvSpPr>
            <p:cNvPr id="140" name="Google Shape;140;g2985ade82cd_0_0"/>
            <p:cNvSpPr/>
            <p:nvPr/>
          </p:nvSpPr>
          <p:spPr>
            <a:xfrm flipH="1" rot="10800000">
              <a:off x="747713" y="3262387"/>
              <a:ext cx="2781300" cy="1476300"/>
            </a:xfrm>
            <a:prstGeom prst="curvedDownArrow">
              <a:avLst>
                <a:gd fmla="val 27540" name="adj1"/>
                <a:gd fmla="val 50000" name="adj2"/>
                <a:gd fmla="val 25000" name="adj3"/>
              </a:avLst>
            </a:prstGeom>
            <a:solidFill>
              <a:srgbClr val="A5A5A5"/>
            </a:solidFill>
            <a:ln cap="flat" cmpd="sng" w="25400">
              <a:solidFill>
                <a:srgbClr val="21364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p:txBody>
        </p:sp>
        <p:sp>
          <p:nvSpPr>
            <p:cNvPr id="141" name="Google Shape;141;g2985ade82cd_0_0"/>
            <p:cNvSpPr/>
            <p:nvPr/>
          </p:nvSpPr>
          <p:spPr>
            <a:xfrm>
              <a:off x="2986088" y="1538287"/>
              <a:ext cx="2781300" cy="1476300"/>
            </a:xfrm>
            <a:prstGeom prst="curvedDownArrow">
              <a:avLst>
                <a:gd fmla="val 27540" name="adj1"/>
                <a:gd fmla="val 50000" name="adj2"/>
                <a:gd fmla="val 25000" name="adj3"/>
              </a:avLst>
            </a:prstGeom>
            <a:solidFill>
              <a:srgbClr val="FFC000"/>
            </a:solidFill>
            <a:ln cap="flat" cmpd="sng" w="25400">
              <a:solidFill>
                <a:srgbClr val="21364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p:txBody>
        </p:sp>
        <p:sp>
          <p:nvSpPr>
            <p:cNvPr id="142" name="Google Shape;142;g2985ade82cd_0_0"/>
            <p:cNvSpPr txBox="1"/>
            <p:nvPr/>
          </p:nvSpPr>
          <p:spPr>
            <a:xfrm>
              <a:off x="1401783" y="3665907"/>
              <a:ext cx="1314600" cy="1400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000" u="none" cap="none" strike="noStrike">
                  <a:solidFill>
                    <a:srgbClr val="000000"/>
                  </a:solidFill>
                  <a:latin typeface="Arial"/>
                  <a:ea typeface="Arial"/>
                  <a:cs typeface="Arial"/>
                  <a:sym typeface="Arial"/>
                </a:rPr>
                <a:t>Pre-Med:</a:t>
              </a:r>
              <a:endParaRPr/>
            </a:p>
            <a:p>
              <a:pPr indent="0" lvl="0" marL="0" marR="0" rtl="0" algn="ctr">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PM1 to PM4</a:t>
              </a:r>
              <a:endParaRPr/>
            </a:p>
            <a:p>
              <a:pPr indent="0" lvl="0" marL="0" marR="0" rtl="0" algn="ctr">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16 months</a:t>
              </a:r>
              <a:endParaRPr/>
            </a:p>
          </p:txBody>
        </p:sp>
        <p:sp>
          <p:nvSpPr>
            <p:cNvPr id="143" name="Google Shape;143;g2985ade82cd_0_0"/>
            <p:cNvSpPr txBox="1"/>
            <p:nvPr/>
          </p:nvSpPr>
          <p:spPr>
            <a:xfrm>
              <a:off x="3596783" y="1643063"/>
              <a:ext cx="1314600" cy="1400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000" u="none" cap="none" strike="noStrike">
                  <a:solidFill>
                    <a:srgbClr val="000000"/>
                  </a:solidFill>
                  <a:latin typeface="Arial"/>
                  <a:ea typeface="Arial"/>
                  <a:cs typeface="Arial"/>
                  <a:sym typeface="Arial"/>
                </a:rPr>
                <a:t>MD:</a:t>
              </a:r>
              <a:endParaRPr/>
            </a:p>
            <a:p>
              <a:pPr indent="0" lvl="0" marL="0" marR="0" rtl="0" algn="ctr">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MD1 to MD4</a:t>
              </a:r>
              <a:endParaRPr/>
            </a:p>
            <a:p>
              <a:pPr indent="0" lvl="0" marL="0" marR="0" rtl="0" algn="ctr">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16 months</a:t>
              </a:r>
              <a:endParaRPr/>
            </a:p>
          </p:txBody>
        </p:sp>
        <p:sp>
          <p:nvSpPr>
            <p:cNvPr id="144" name="Google Shape;144;g2985ade82cd_0_0"/>
            <p:cNvSpPr/>
            <p:nvPr/>
          </p:nvSpPr>
          <p:spPr>
            <a:xfrm flipH="1" rot="10800000">
              <a:off x="5281613" y="3310012"/>
              <a:ext cx="2781300" cy="1476300"/>
            </a:xfrm>
            <a:prstGeom prst="curvedDownArrow">
              <a:avLst>
                <a:gd fmla="val 27540" name="adj1"/>
                <a:gd fmla="val 50000" name="adj2"/>
                <a:gd fmla="val 25000" name="adj3"/>
              </a:avLst>
            </a:prstGeom>
            <a:solidFill>
              <a:srgbClr val="A5A5A5"/>
            </a:solidFill>
            <a:ln cap="flat" cmpd="sng" w="25400">
              <a:solidFill>
                <a:srgbClr val="21364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p:txBody>
        </p:sp>
        <p:sp>
          <p:nvSpPr>
            <p:cNvPr id="145" name="Google Shape;145;g2985ade82cd_0_0"/>
            <p:cNvSpPr txBox="1"/>
            <p:nvPr/>
          </p:nvSpPr>
          <p:spPr>
            <a:xfrm>
              <a:off x="5961046" y="3328986"/>
              <a:ext cx="1314600" cy="159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000" u="none" cap="none" strike="noStrike">
                  <a:solidFill>
                    <a:srgbClr val="000000"/>
                  </a:solidFill>
                  <a:latin typeface="Arial"/>
                  <a:ea typeface="Arial"/>
                  <a:cs typeface="Arial"/>
                  <a:sym typeface="Arial"/>
                </a:rPr>
                <a:t>MD5:</a:t>
              </a:r>
              <a:endParaRPr/>
            </a:p>
            <a:p>
              <a:pPr indent="0" lvl="0" marL="0" marR="0" rtl="0" algn="ctr">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Basic Science Review Course</a:t>
              </a:r>
              <a:endParaRPr/>
            </a:p>
            <a:p>
              <a:pPr indent="0" lvl="0" marL="0" marR="0" rtl="0" algn="ctr">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4 months</a:t>
              </a:r>
              <a:endParaRPr/>
            </a:p>
          </p:txBody>
        </p:sp>
        <p:sp>
          <p:nvSpPr>
            <p:cNvPr id="146" name="Google Shape;146;g2985ade82cd_0_0"/>
            <p:cNvSpPr/>
            <p:nvPr/>
          </p:nvSpPr>
          <p:spPr>
            <a:xfrm>
              <a:off x="7589694" y="1814513"/>
              <a:ext cx="2781300" cy="1476300"/>
            </a:xfrm>
            <a:prstGeom prst="curvedDownArrow">
              <a:avLst>
                <a:gd fmla="val 27540" name="adj1"/>
                <a:gd fmla="val 50000" name="adj2"/>
                <a:gd fmla="val 25000" name="adj3"/>
              </a:avLst>
            </a:prstGeom>
            <a:solidFill>
              <a:srgbClr val="FFC000"/>
            </a:solidFill>
            <a:ln cap="flat" cmpd="sng" w="25400">
              <a:solidFill>
                <a:srgbClr val="21364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p:txBody>
        </p:sp>
        <p:sp>
          <p:nvSpPr>
            <p:cNvPr id="147" name="Google Shape;147;g2985ade82cd_0_0"/>
            <p:cNvSpPr txBox="1"/>
            <p:nvPr/>
          </p:nvSpPr>
          <p:spPr>
            <a:xfrm>
              <a:off x="8186738" y="1928812"/>
              <a:ext cx="1314600" cy="1400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000" u="none" cap="none" strike="noStrike">
                  <a:solidFill>
                    <a:srgbClr val="000000"/>
                  </a:solidFill>
                  <a:latin typeface="Arial"/>
                  <a:ea typeface="Arial"/>
                  <a:cs typeface="Arial"/>
                  <a:sym typeface="Arial"/>
                </a:rPr>
                <a:t>Clinical Sciences:</a:t>
              </a:r>
              <a:endParaRPr/>
            </a:p>
            <a:p>
              <a:pPr indent="0" lvl="0" marL="0" marR="0" rtl="0" algn="ctr">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20 Months</a:t>
              </a:r>
              <a:endParaRPr/>
            </a:p>
          </p:txBody>
        </p:sp>
        <p:sp>
          <p:nvSpPr>
            <p:cNvPr id="148" name="Google Shape;148;g2985ade82cd_0_0"/>
            <p:cNvSpPr/>
            <p:nvPr/>
          </p:nvSpPr>
          <p:spPr>
            <a:xfrm rot="-775878">
              <a:off x="2868461" y="2844587"/>
              <a:ext cx="569749" cy="561092"/>
            </a:xfrm>
            <a:prstGeom prst="star5">
              <a:avLst>
                <a:gd fmla="val 19098" name="adj"/>
                <a:gd fmla="val 105146" name="hf"/>
                <a:gd fmla="val 110557" name="vf"/>
              </a:avLst>
            </a:prstGeom>
            <a:solidFill>
              <a:srgbClr val="FFFF00"/>
            </a:solidFill>
            <a:ln cap="flat" cmpd="sng" w="25400">
              <a:solidFill>
                <a:srgbClr val="21364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cap="none" strike="noStrike">
                <a:solidFill>
                  <a:srgbClr val="FFFFFF"/>
                </a:solidFill>
                <a:latin typeface="Arial"/>
                <a:ea typeface="Arial"/>
                <a:cs typeface="Arial"/>
                <a:sym typeface="Arial"/>
              </a:endParaRPr>
            </a:p>
          </p:txBody>
        </p:sp>
        <p:sp>
          <p:nvSpPr>
            <p:cNvPr id="149" name="Google Shape;149;g2985ade82cd_0_0"/>
            <p:cNvSpPr txBox="1"/>
            <p:nvPr/>
          </p:nvSpPr>
          <p:spPr>
            <a:xfrm rot="-1025702">
              <a:off x="1973256" y="2911782"/>
              <a:ext cx="1314476" cy="14001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800" u="none" cap="none" strike="noStrike">
                  <a:solidFill>
                    <a:srgbClr val="000000"/>
                  </a:solidFill>
                  <a:latin typeface="Arial"/>
                  <a:ea typeface="Arial"/>
                  <a:cs typeface="Arial"/>
                  <a:sym typeface="Arial"/>
                </a:rPr>
                <a:t>Associates Diploma</a:t>
              </a:r>
              <a:endParaRPr/>
            </a:p>
          </p:txBody>
        </p:sp>
        <p:sp>
          <p:nvSpPr>
            <p:cNvPr id="150" name="Google Shape;150;g2985ade82cd_0_0"/>
            <p:cNvSpPr/>
            <p:nvPr/>
          </p:nvSpPr>
          <p:spPr>
            <a:xfrm>
              <a:off x="3968261" y="2788056"/>
              <a:ext cx="2951700" cy="609600"/>
            </a:xfrm>
            <a:prstGeom prst="ribbon">
              <a:avLst>
                <a:gd fmla="val 16667" name="adj1"/>
                <a:gd fmla="val 50000" name="adj2"/>
              </a:avLst>
            </a:prstGeom>
            <a:solidFill>
              <a:srgbClr val="FFFF00"/>
            </a:solidFill>
            <a:ln cap="flat" cmpd="sng" w="25400">
              <a:solidFill>
                <a:srgbClr val="21364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800" u="none" cap="none" strike="noStrike">
                  <a:solidFill>
                    <a:srgbClr val="000000"/>
                  </a:solidFill>
                  <a:latin typeface="Arial"/>
                  <a:ea typeface="Arial"/>
                  <a:cs typeface="Arial"/>
                  <a:sym typeface="Arial"/>
                </a:rPr>
                <a:t>Bachelors of Health Sciences</a:t>
              </a:r>
              <a:endParaRPr/>
            </a:p>
          </p:txBody>
        </p:sp>
        <p:sp>
          <p:nvSpPr>
            <p:cNvPr id="151" name="Google Shape;151;g2985ade82cd_0_0"/>
            <p:cNvSpPr/>
            <p:nvPr/>
          </p:nvSpPr>
          <p:spPr>
            <a:xfrm>
              <a:off x="9244014" y="3319462"/>
              <a:ext cx="1524000" cy="1314600"/>
            </a:xfrm>
            <a:prstGeom prst="verticalScroll">
              <a:avLst>
                <a:gd fmla="val 12500" name="adj"/>
              </a:avLst>
            </a:prstGeom>
            <a:solidFill>
              <a:srgbClr val="FFFF00"/>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00" u="none" cap="none" strike="noStrike">
                  <a:solidFill>
                    <a:srgbClr val="000000"/>
                  </a:solidFill>
                  <a:latin typeface="Arial"/>
                  <a:ea typeface="Arial"/>
                  <a:cs typeface="Arial"/>
                  <a:sym typeface="Arial"/>
                </a:rPr>
                <a:t>Doctor of Medicine</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78"/>
          <p:cNvSpPr txBox="1"/>
          <p:nvPr/>
        </p:nvSpPr>
        <p:spPr>
          <a:xfrm>
            <a:off x="914400" y="990600"/>
            <a:ext cx="6573838" cy="1143000"/>
          </a:xfrm>
          <a:prstGeom prst="rect">
            <a:avLst/>
          </a:prstGeom>
          <a:noFill/>
          <a:ln>
            <a:noFill/>
          </a:ln>
        </p:spPr>
        <p:txBody>
          <a:bodyPr anchorCtr="0" anchor="t" bIns="45000" lIns="90000" spcFirstLastPara="1" rIns="90000" wrap="square" tIns="45000">
            <a:noAutofit/>
          </a:bodyPr>
          <a:lstStyle/>
          <a:p>
            <a:pPr indent="0" lvl="0" marL="0" marR="0" rtl="0" algn="l">
              <a:lnSpc>
                <a:spcPct val="78000"/>
              </a:lnSpc>
              <a:spcBef>
                <a:spcPts val="0"/>
              </a:spcBef>
              <a:spcAft>
                <a:spcPts val="0"/>
              </a:spcAft>
              <a:buClr>
                <a:srgbClr val="000000"/>
              </a:buClr>
              <a:buSzPts val="4400"/>
              <a:buFont typeface="Arial"/>
              <a:buNone/>
            </a:pPr>
            <a:r>
              <a:rPr b="0" i="0" lang="en-US" sz="4400" u="none" cap="none" strike="noStrike">
                <a:solidFill>
                  <a:srgbClr val="4D4E4E"/>
                </a:solidFill>
                <a:latin typeface="Times New Roman"/>
                <a:ea typeface="Times New Roman"/>
                <a:cs typeface="Times New Roman"/>
                <a:sym typeface="Times New Roman"/>
              </a:rPr>
              <a:t>A PROVEN PROGRAM </a:t>
            </a:r>
            <a:br>
              <a:rPr b="0" i="0" lang="en-US" sz="4400" u="none" cap="none" strike="noStrike">
                <a:solidFill>
                  <a:srgbClr val="4D4E4E"/>
                </a:solidFill>
                <a:latin typeface="Times New Roman"/>
                <a:ea typeface="Times New Roman"/>
                <a:cs typeface="Times New Roman"/>
                <a:sym typeface="Times New Roman"/>
              </a:rPr>
            </a:br>
            <a:r>
              <a:rPr b="0" i="0" lang="en-US" sz="4400" u="none" cap="none" strike="noStrike">
                <a:solidFill>
                  <a:srgbClr val="4D4E4E"/>
                </a:solidFill>
                <a:latin typeface="Times New Roman"/>
                <a:ea typeface="Times New Roman"/>
                <a:cs typeface="Times New Roman"/>
                <a:sym typeface="Times New Roman"/>
              </a:rPr>
              <a:t>OF SUCCESS.</a:t>
            </a:r>
            <a:endParaRPr b="0" i="0" sz="1400" u="none" cap="none" strike="noStrike">
              <a:solidFill>
                <a:srgbClr val="000000"/>
              </a:solidFill>
              <a:latin typeface="Arial"/>
              <a:ea typeface="Arial"/>
              <a:cs typeface="Arial"/>
              <a:sym typeface="Arial"/>
            </a:endParaRPr>
          </a:p>
        </p:txBody>
      </p:sp>
      <p:sp>
        <p:nvSpPr>
          <p:cNvPr id="158" name="Google Shape;158;p78"/>
          <p:cNvSpPr txBox="1"/>
          <p:nvPr/>
        </p:nvSpPr>
        <p:spPr>
          <a:xfrm>
            <a:off x="914400" y="2501457"/>
            <a:ext cx="6573838" cy="331086"/>
          </a:xfrm>
          <a:prstGeom prst="rect">
            <a:avLst/>
          </a:prstGeom>
          <a:noFill/>
          <a:ln>
            <a:noFill/>
          </a:ln>
        </p:spPr>
        <p:txBody>
          <a:bodyPr anchorCtr="0" anchor="t" bIns="45000" lIns="90000" spcFirstLastPara="1" rIns="90000" wrap="square" tIns="45000">
            <a:noAutofit/>
          </a:bodyPr>
          <a:lstStyle/>
          <a:p>
            <a:pPr indent="0" lvl="0" marL="0" marR="0" rtl="0" algn="l">
              <a:lnSpc>
                <a:spcPct val="78000"/>
              </a:lnSpc>
              <a:spcBef>
                <a:spcPts val="0"/>
              </a:spcBef>
              <a:spcAft>
                <a:spcPts val="0"/>
              </a:spcAft>
              <a:buClr>
                <a:srgbClr val="000000"/>
              </a:buClr>
              <a:buSzPts val="2000"/>
              <a:buFont typeface="Arial"/>
              <a:buNone/>
            </a:pPr>
            <a:r>
              <a:rPr b="0" i="0" lang="en-US" sz="2000" u="none" cap="none" strike="noStrike">
                <a:solidFill>
                  <a:srgbClr val="4D4E4E"/>
                </a:solidFill>
                <a:latin typeface="Times New Roman"/>
                <a:ea typeface="Times New Roman"/>
                <a:cs typeface="Times New Roman"/>
                <a:sym typeface="Times New Roman"/>
              </a:rPr>
              <a:t>TIMELINE OF OUR PROGRAM</a:t>
            </a:r>
            <a:endParaRPr b="0" i="0" sz="2000" u="none" cap="none" strike="noStrike">
              <a:solidFill>
                <a:srgbClr val="4D4E4E"/>
              </a:solidFill>
              <a:latin typeface="Times New Roman"/>
              <a:ea typeface="Times New Roman"/>
              <a:cs typeface="Times New Roman"/>
              <a:sym typeface="Times New Roman"/>
            </a:endParaRPr>
          </a:p>
        </p:txBody>
      </p:sp>
      <p:pic>
        <p:nvPicPr>
          <p:cNvPr id="159" name="Google Shape;159;p78"/>
          <p:cNvPicPr preferRelativeResize="0"/>
          <p:nvPr/>
        </p:nvPicPr>
        <p:blipFill rotWithShape="1">
          <a:blip r:embed="rId3">
            <a:alphaModFix/>
          </a:blip>
          <a:srcRect b="0" l="0" r="0" t="0"/>
          <a:stretch/>
        </p:blipFill>
        <p:spPr>
          <a:xfrm>
            <a:off x="-374603" y="2133600"/>
            <a:ext cx="9382125" cy="3143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985ade82cd_0_179"/>
          <p:cNvSpPr txBox="1"/>
          <p:nvPr/>
        </p:nvSpPr>
        <p:spPr>
          <a:xfrm>
            <a:off x="914400" y="1054100"/>
            <a:ext cx="8229600" cy="1143000"/>
          </a:xfrm>
          <a:prstGeom prst="rect">
            <a:avLst/>
          </a:prstGeom>
          <a:noFill/>
          <a:ln>
            <a:noFill/>
          </a:ln>
        </p:spPr>
        <p:txBody>
          <a:bodyPr anchorCtr="0" anchor="t" bIns="45000" lIns="90000" spcFirstLastPara="1" rIns="90000" wrap="square" tIns="45000">
            <a:noAutofit/>
          </a:bodyPr>
          <a:lstStyle/>
          <a:p>
            <a:pPr indent="0" lvl="0" marL="0" marR="0" rtl="0" algn="l">
              <a:lnSpc>
                <a:spcPct val="78000"/>
              </a:lnSpc>
              <a:spcBef>
                <a:spcPts val="0"/>
              </a:spcBef>
              <a:spcAft>
                <a:spcPts val="0"/>
              </a:spcAft>
              <a:buClr>
                <a:srgbClr val="000000"/>
              </a:buClr>
              <a:buSzPts val="4400"/>
              <a:buFont typeface="Arial"/>
              <a:buNone/>
            </a:pPr>
            <a:r>
              <a:rPr b="0" i="0" lang="en-US" sz="4400" u="none" cap="none" strike="noStrike">
                <a:solidFill>
                  <a:srgbClr val="4D4E4E"/>
                </a:solidFill>
                <a:latin typeface="Times New Roman"/>
                <a:ea typeface="Times New Roman"/>
                <a:cs typeface="Times New Roman"/>
                <a:sym typeface="Times New Roman"/>
              </a:rPr>
              <a:t>MORE SUPPORT.</a:t>
            </a:r>
            <a:br>
              <a:rPr b="0" i="0" lang="en-US" sz="4400" u="none" cap="none" strike="noStrike">
                <a:solidFill>
                  <a:srgbClr val="4D4E4E"/>
                </a:solidFill>
                <a:latin typeface="Times New Roman"/>
                <a:ea typeface="Times New Roman"/>
                <a:cs typeface="Times New Roman"/>
                <a:sym typeface="Times New Roman"/>
              </a:rPr>
            </a:br>
            <a:r>
              <a:rPr b="0" i="0" lang="en-US" sz="4400" u="none" cap="none" strike="noStrike">
                <a:solidFill>
                  <a:srgbClr val="4D4E4E"/>
                </a:solidFill>
                <a:latin typeface="Times New Roman"/>
                <a:ea typeface="Times New Roman"/>
                <a:cs typeface="Times New Roman"/>
                <a:sym typeface="Times New Roman"/>
              </a:rPr>
              <a:t>MORE SUCCESS.</a:t>
            </a:r>
            <a:endParaRPr b="0" i="0" sz="1400" u="none" cap="none" strike="noStrike">
              <a:solidFill>
                <a:srgbClr val="000000"/>
              </a:solidFill>
              <a:latin typeface="Arial"/>
              <a:ea typeface="Arial"/>
              <a:cs typeface="Arial"/>
              <a:sym typeface="Arial"/>
            </a:endParaRPr>
          </a:p>
        </p:txBody>
      </p:sp>
      <p:sp>
        <p:nvSpPr>
          <p:cNvPr id="166" name="Google Shape;166;g2985ade82cd_0_179"/>
          <p:cNvSpPr txBox="1"/>
          <p:nvPr/>
        </p:nvSpPr>
        <p:spPr>
          <a:xfrm>
            <a:off x="1008063" y="647700"/>
            <a:ext cx="5184900" cy="355500"/>
          </a:xfrm>
          <a:prstGeom prst="rect">
            <a:avLst/>
          </a:prstGeom>
          <a:noFill/>
          <a:ln>
            <a:noFill/>
          </a:ln>
        </p:spPr>
        <p:txBody>
          <a:bodyPr anchorCtr="0" anchor="ctr" bIns="0" lIns="0" spcFirstLastPara="1" rIns="0" wrap="square" tIns="44350">
            <a:noAutofit/>
          </a:bodyPr>
          <a:lstStyle/>
          <a:p>
            <a:pPr indent="0" lvl="0" marL="0" marR="0" rtl="0" algn="l">
              <a:lnSpc>
                <a:spcPct val="84000"/>
              </a:lnSpc>
              <a:spcBef>
                <a:spcPts val="0"/>
              </a:spcBef>
              <a:spcAft>
                <a:spcPts val="0"/>
              </a:spcAft>
              <a:buClr>
                <a:srgbClr val="000000"/>
              </a:buClr>
              <a:buSzPts val="2200"/>
              <a:buFont typeface="Arial"/>
              <a:buNone/>
            </a:pPr>
            <a:r>
              <a:rPr b="0" i="0" lang="en-US" sz="2200" u="none" cap="none" strike="noStrike">
                <a:solidFill>
                  <a:srgbClr val="FEB913"/>
                </a:solidFill>
                <a:latin typeface="Arial"/>
                <a:ea typeface="Arial"/>
                <a:cs typeface="Arial"/>
                <a:sym typeface="Arial"/>
              </a:rPr>
              <a:t>A Mission to Help You:</a:t>
            </a:r>
            <a:endParaRPr b="0" i="0" sz="1400" u="none" cap="none" strike="noStrike">
              <a:solidFill>
                <a:srgbClr val="000000"/>
              </a:solidFill>
              <a:latin typeface="Arial"/>
              <a:ea typeface="Arial"/>
              <a:cs typeface="Arial"/>
              <a:sym typeface="Arial"/>
            </a:endParaRPr>
          </a:p>
        </p:txBody>
      </p:sp>
      <p:sp>
        <p:nvSpPr>
          <p:cNvPr id="167" name="Google Shape;167;g2985ade82cd_0_179"/>
          <p:cNvSpPr/>
          <p:nvPr/>
        </p:nvSpPr>
        <p:spPr>
          <a:xfrm>
            <a:off x="914400" y="2209800"/>
            <a:ext cx="7456500" cy="3614700"/>
          </a:xfrm>
          <a:prstGeom prst="rect">
            <a:avLst/>
          </a:prstGeom>
          <a:noFill/>
          <a:ln>
            <a:noFill/>
          </a:ln>
        </p:spPr>
        <p:txBody>
          <a:bodyPr anchorCtr="0" anchor="t" bIns="45000" lIns="90000" spcFirstLastPara="1" rIns="90000" wrap="square" tIns="45000">
            <a:noAutofit/>
          </a:bodyPr>
          <a:lstStyle/>
          <a:p>
            <a:pPr indent="-342900" lvl="0" marL="344487" marR="0" rtl="0" algn="l">
              <a:lnSpc>
                <a:spcPct val="125000"/>
              </a:lnSpc>
              <a:spcBef>
                <a:spcPts val="0"/>
              </a:spcBef>
              <a:spcAft>
                <a:spcPts val="0"/>
              </a:spcAft>
              <a:buClr>
                <a:srgbClr val="4D4E4E"/>
              </a:buClr>
              <a:buSzPts val="1350"/>
              <a:buFont typeface="Arial"/>
              <a:buChar char="•"/>
            </a:pPr>
            <a:r>
              <a:rPr b="1" i="1" lang="en-US" sz="1800" u="none" cap="none" strike="noStrike">
                <a:solidFill>
                  <a:srgbClr val="FEB913"/>
                </a:solidFill>
                <a:latin typeface="Times New Roman"/>
                <a:ea typeface="Times New Roman"/>
                <a:cs typeface="Times New Roman"/>
                <a:sym typeface="Times New Roman"/>
              </a:rPr>
              <a:t>Mission:</a:t>
            </a:r>
            <a:r>
              <a:rPr b="1" i="0" lang="en-US" sz="1800" u="none" cap="none" strike="noStrike">
                <a:solidFill>
                  <a:srgbClr val="FEB913"/>
                </a:solidFill>
                <a:latin typeface="Arial"/>
                <a:ea typeface="Arial"/>
                <a:cs typeface="Arial"/>
                <a:sym typeface="Arial"/>
              </a:rPr>
              <a:t> </a:t>
            </a:r>
            <a:r>
              <a:rPr b="0" i="0" lang="en-US" sz="1800" u="none" cap="none" strike="noStrike">
                <a:solidFill>
                  <a:srgbClr val="4D4E4E"/>
                </a:solidFill>
                <a:latin typeface="Arial"/>
                <a:ea typeface="Arial"/>
                <a:cs typeface="Arial"/>
                <a:sym typeface="Arial"/>
              </a:rPr>
              <a:t>“Help motivated students realize their dream” </a:t>
            </a:r>
            <a:endParaRPr b="0" i="0" sz="1400" u="none" cap="none" strike="noStrike">
              <a:solidFill>
                <a:srgbClr val="000000"/>
              </a:solidFill>
              <a:latin typeface="Arial"/>
              <a:ea typeface="Arial"/>
              <a:cs typeface="Arial"/>
              <a:sym typeface="Arial"/>
            </a:endParaRPr>
          </a:p>
          <a:p>
            <a:pPr indent="-342900" lvl="0" marL="344487" marR="0" rtl="0" algn="l">
              <a:lnSpc>
                <a:spcPct val="125000"/>
              </a:lnSpc>
              <a:spcBef>
                <a:spcPts val="638"/>
              </a:spcBef>
              <a:spcAft>
                <a:spcPts val="0"/>
              </a:spcAft>
              <a:buClr>
                <a:srgbClr val="4D4E4E"/>
              </a:buClr>
              <a:buSzPts val="1350"/>
              <a:buFont typeface="Arial"/>
              <a:buChar char="•"/>
            </a:pPr>
            <a:r>
              <a:rPr b="0" i="0" lang="en-US" sz="1800" u="none" cap="none" strike="noStrike">
                <a:solidFill>
                  <a:srgbClr val="4D4E4E"/>
                </a:solidFill>
                <a:latin typeface="Arial"/>
                <a:ea typeface="Arial"/>
                <a:cs typeface="Arial"/>
                <a:sym typeface="Arial"/>
              </a:rPr>
              <a:t>Student-Teacher ratio as low as 10 to 1</a:t>
            </a:r>
            <a:endParaRPr b="0" i="0" sz="1400" u="none" cap="none" strike="noStrike">
              <a:solidFill>
                <a:srgbClr val="000000"/>
              </a:solidFill>
              <a:latin typeface="Arial"/>
              <a:ea typeface="Arial"/>
              <a:cs typeface="Arial"/>
              <a:sym typeface="Arial"/>
            </a:endParaRPr>
          </a:p>
          <a:p>
            <a:pPr indent="-342900" lvl="0" marL="344487" marR="0" rtl="0" algn="l">
              <a:lnSpc>
                <a:spcPct val="125000"/>
              </a:lnSpc>
              <a:spcBef>
                <a:spcPts val="638"/>
              </a:spcBef>
              <a:spcAft>
                <a:spcPts val="0"/>
              </a:spcAft>
              <a:buClr>
                <a:srgbClr val="4D4E4E"/>
              </a:buClr>
              <a:buSzPts val="1350"/>
              <a:buFont typeface="Arial"/>
              <a:buChar char="•"/>
            </a:pPr>
            <a:r>
              <a:rPr b="0" i="0" lang="en-US" sz="1800" u="none" cap="none" strike="noStrike">
                <a:solidFill>
                  <a:srgbClr val="4D4E4E"/>
                </a:solidFill>
                <a:latin typeface="Arial"/>
                <a:ea typeface="Arial"/>
                <a:cs typeface="Arial"/>
                <a:sym typeface="Arial"/>
              </a:rPr>
              <a:t>Clinically experienced, passionate, and supportive faculty</a:t>
            </a:r>
            <a:endParaRPr b="0" i="0" sz="1400" u="none" cap="none" strike="noStrike">
              <a:solidFill>
                <a:srgbClr val="000000"/>
              </a:solidFill>
              <a:latin typeface="Arial"/>
              <a:ea typeface="Arial"/>
              <a:cs typeface="Arial"/>
              <a:sym typeface="Arial"/>
            </a:endParaRPr>
          </a:p>
          <a:p>
            <a:pPr indent="-342900" lvl="0" marL="954087" marR="0" rtl="0" algn="l">
              <a:lnSpc>
                <a:spcPct val="93000"/>
              </a:lnSpc>
              <a:spcBef>
                <a:spcPts val="638"/>
              </a:spcBef>
              <a:spcAft>
                <a:spcPts val="0"/>
              </a:spcAft>
              <a:buClr>
                <a:srgbClr val="4D4E4E"/>
              </a:buClr>
              <a:buSzPts val="1350"/>
              <a:buFont typeface="Arial"/>
              <a:buChar char="-"/>
            </a:pPr>
            <a:r>
              <a:rPr b="0" i="0" lang="en-US" sz="1800" u="none" cap="none" strike="noStrike">
                <a:solidFill>
                  <a:srgbClr val="4D4E4E"/>
                </a:solidFill>
                <a:latin typeface="Arial"/>
                <a:ea typeface="Arial"/>
                <a:cs typeface="Arial"/>
                <a:sym typeface="Arial"/>
              </a:rPr>
              <a:t>All faculty hold an MD, PhD or both</a:t>
            </a:r>
            <a:endParaRPr b="0" i="0" sz="1400" u="none" cap="none" strike="noStrike">
              <a:solidFill>
                <a:srgbClr val="000000"/>
              </a:solidFill>
              <a:latin typeface="Arial"/>
              <a:ea typeface="Arial"/>
              <a:cs typeface="Arial"/>
              <a:sym typeface="Arial"/>
            </a:endParaRPr>
          </a:p>
          <a:p>
            <a:pPr indent="-342900" lvl="0" marL="954087" marR="0" rtl="0" algn="l">
              <a:lnSpc>
                <a:spcPct val="93000"/>
              </a:lnSpc>
              <a:spcBef>
                <a:spcPts val="1238"/>
              </a:spcBef>
              <a:spcAft>
                <a:spcPts val="0"/>
              </a:spcAft>
              <a:buClr>
                <a:srgbClr val="4D4E4E"/>
              </a:buClr>
              <a:buSzPts val="1350"/>
              <a:buFont typeface="Arial"/>
              <a:buChar char="-"/>
            </a:pPr>
            <a:r>
              <a:rPr b="0" i="0" lang="en-US" sz="1800" u="none" cap="none" strike="noStrike">
                <a:solidFill>
                  <a:srgbClr val="3F3F3F"/>
                </a:solidFill>
                <a:latin typeface="Arial"/>
                <a:ea typeface="Arial"/>
                <a:cs typeface="Arial"/>
                <a:sym typeface="Arial"/>
              </a:rPr>
              <a:t>Personalized education and mentorship </a:t>
            </a:r>
            <a:endParaRPr b="0" i="0" sz="1800" u="none" cap="none" strike="noStrike">
              <a:solidFill>
                <a:srgbClr val="4D4E4E"/>
              </a:solidFill>
              <a:latin typeface="Arial"/>
              <a:ea typeface="Arial"/>
              <a:cs typeface="Arial"/>
              <a:sym typeface="Arial"/>
            </a:endParaRPr>
          </a:p>
          <a:p>
            <a:pPr indent="-342900" lvl="0" marL="344487" marR="0" rtl="0" algn="l">
              <a:lnSpc>
                <a:spcPct val="125000"/>
              </a:lnSpc>
              <a:spcBef>
                <a:spcPts val="1238"/>
              </a:spcBef>
              <a:spcAft>
                <a:spcPts val="0"/>
              </a:spcAft>
              <a:buClr>
                <a:srgbClr val="4D4E4E"/>
              </a:buClr>
              <a:buSzPts val="1350"/>
              <a:buFont typeface="Arial"/>
              <a:buChar char="•"/>
            </a:pPr>
            <a:r>
              <a:rPr b="0" i="0" lang="en-US" sz="1800" u="none" cap="none" strike="noStrike">
                <a:solidFill>
                  <a:srgbClr val="4D4E4E"/>
                </a:solidFill>
                <a:latin typeface="Arial"/>
                <a:ea typeface="Arial"/>
                <a:cs typeface="Arial"/>
                <a:sym typeface="Arial"/>
              </a:rPr>
              <a:t>Tutoring and student mentor programs</a:t>
            </a:r>
            <a:endParaRPr b="0" i="0" sz="1400" u="none" cap="none" strike="noStrike">
              <a:solidFill>
                <a:srgbClr val="000000"/>
              </a:solidFill>
              <a:latin typeface="Arial"/>
              <a:ea typeface="Arial"/>
              <a:cs typeface="Arial"/>
              <a:sym typeface="Arial"/>
            </a:endParaRPr>
          </a:p>
          <a:p>
            <a:pPr indent="-342900" lvl="0" marL="344487" marR="0" rtl="0" algn="l">
              <a:lnSpc>
                <a:spcPct val="125000"/>
              </a:lnSpc>
              <a:spcBef>
                <a:spcPts val="638"/>
              </a:spcBef>
              <a:spcAft>
                <a:spcPts val="0"/>
              </a:spcAft>
              <a:buClr>
                <a:srgbClr val="4D4E4E"/>
              </a:buClr>
              <a:buSzPts val="1350"/>
              <a:buFont typeface="Arial"/>
              <a:buChar char="•"/>
            </a:pPr>
            <a:r>
              <a:rPr b="0" i="0" lang="en-US" sz="1800" u="none" cap="none" strike="noStrike">
                <a:solidFill>
                  <a:srgbClr val="4D4E4E"/>
                </a:solidFill>
                <a:latin typeface="Arial"/>
                <a:ea typeface="Arial"/>
                <a:cs typeface="Arial"/>
                <a:sym typeface="Arial"/>
              </a:rPr>
              <a:t>Research opportunities</a:t>
            </a:r>
            <a:endParaRPr b="0" i="0" sz="1800" u="none" cap="none" strike="noStrike">
              <a:solidFill>
                <a:srgbClr val="4D4E4E"/>
              </a:solidFill>
              <a:latin typeface="Arial"/>
              <a:ea typeface="Arial"/>
              <a:cs typeface="Arial"/>
              <a:sym typeface="Arial"/>
            </a:endParaRPr>
          </a:p>
          <a:p>
            <a:pPr indent="-371475" lvl="0" marL="344487" marR="0" rtl="0" algn="l">
              <a:lnSpc>
                <a:spcPct val="125000"/>
              </a:lnSpc>
              <a:spcBef>
                <a:spcPts val="638"/>
              </a:spcBef>
              <a:spcAft>
                <a:spcPts val="0"/>
              </a:spcAft>
              <a:buClr>
                <a:srgbClr val="4D4E4E"/>
              </a:buClr>
              <a:buSzPts val="1800"/>
              <a:buChar char="•"/>
            </a:pPr>
            <a:r>
              <a:rPr lang="en-US" sz="1800">
                <a:solidFill>
                  <a:srgbClr val="4D4E4E"/>
                </a:solidFill>
              </a:rPr>
              <a:t>Anatomage 3D medical imaging tables</a:t>
            </a:r>
            <a:endParaRPr sz="1800">
              <a:solidFill>
                <a:srgbClr val="4D4E4E"/>
              </a:solidFill>
            </a:endParaRPr>
          </a:p>
          <a:p>
            <a:pPr indent="-257175" lvl="0" marL="344487" marR="0" rtl="0" algn="l">
              <a:lnSpc>
                <a:spcPct val="125000"/>
              </a:lnSpc>
              <a:spcBef>
                <a:spcPts val="638"/>
              </a:spcBef>
              <a:spcAft>
                <a:spcPts val="0"/>
              </a:spcAft>
              <a:buClr>
                <a:srgbClr val="4D4E4E"/>
              </a:buClr>
              <a:buSzPts val="135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C:\Users\doc1\Desktop\anguilla campus 2019.jpg" id="173" name="Google Shape;173;p18"/>
          <p:cNvPicPr preferRelativeResize="0"/>
          <p:nvPr/>
        </p:nvPicPr>
        <p:blipFill rotWithShape="1">
          <a:blip r:embed="rId3">
            <a:alphaModFix/>
          </a:blip>
          <a:srcRect b="0" l="0" r="0" t="0"/>
          <a:stretch/>
        </p:blipFill>
        <p:spPr>
          <a:xfrm>
            <a:off x="-898224" y="0"/>
            <a:ext cx="10918221" cy="5909441"/>
          </a:xfrm>
          <a:prstGeom prst="rect">
            <a:avLst/>
          </a:prstGeom>
          <a:noFill/>
          <a:ln>
            <a:noFill/>
          </a:ln>
        </p:spPr>
      </p:pic>
      <p:sp>
        <p:nvSpPr>
          <p:cNvPr id="174" name="Google Shape;174;p18"/>
          <p:cNvSpPr/>
          <p:nvPr/>
        </p:nvSpPr>
        <p:spPr>
          <a:xfrm>
            <a:off x="4343400" y="4108434"/>
            <a:ext cx="4800600" cy="1645920"/>
          </a:xfrm>
          <a:prstGeom prst="roundRect">
            <a:avLst>
              <a:gd fmla="val 51" name="adj"/>
            </a:avLst>
          </a:prstGeom>
          <a:solidFill>
            <a:srgbClr val="FEB913"/>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dk1"/>
              </a:solidFill>
              <a:latin typeface="Arial"/>
              <a:ea typeface="Arial"/>
              <a:cs typeface="Arial"/>
              <a:sym typeface="Arial"/>
            </a:endParaRPr>
          </a:p>
        </p:txBody>
      </p:sp>
      <p:sp>
        <p:nvSpPr>
          <p:cNvPr id="175" name="Google Shape;175;p18"/>
          <p:cNvSpPr txBox="1"/>
          <p:nvPr/>
        </p:nvSpPr>
        <p:spPr>
          <a:xfrm>
            <a:off x="4343400" y="3813448"/>
            <a:ext cx="5219942" cy="589972"/>
          </a:xfrm>
          <a:prstGeom prst="rect">
            <a:avLst/>
          </a:prstGeom>
          <a:noFill/>
          <a:ln>
            <a:noFill/>
          </a:ln>
        </p:spPr>
        <p:txBody>
          <a:bodyPr anchorCtr="0" anchor="t" bIns="45000" lIns="90000" spcFirstLastPara="1" rIns="90000" wrap="square" tIns="45000">
            <a:noAutofit/>
          </a:bodyPr>
          <a:lstStyle/>
          <a:p>
            <a:pPr indent="0" lvl="0" marL="0" marR="0" rtl="0" algn="l">
              <a:lnSpc>
                <a:spcPct val="78000"/>
              </a:lnSpc>
              <a:spcBef>
                <a:spcPts val="0"/>
              </a:spcBef>
              <a:spcAft>
                <a:spcPts val="0"/>
              </a:spcAft>
              <a:buClr>
                <a:srgbClr val="000000"/>
              </a:buClr>
              <a:buSzPts val="4400"/>
              <a:buFont typeface="Arial"/>
              <a:buNone/>
            </a:pPr>
            <a:r>
              <a:t/>
            </a:r>
            <a:endParaRPr b="0" i="0" sz="4400" u="none" cap="none" strike="noStrike">
              <a:solidFill>
                <a:schemeClr val="lt1"/>
              </a:solidFill>
              <a:latin typeface="Times New Roman"/>
              <a:ea typeface="Times New Roman"/>
              <a:cs typeface="Times New Roman"/>
              <a:sym typeface="Times New Roman"/>
            </a:endParaRPr>
          </a:p>
        </p:txBody>
      </p:sp>
      <p:sp>
        <p:nvSpPr>
          <p:cNvPr id="176" name="Google Shape;176;p18"/>
          <p:cNvSpPr txBox="1"/>
          <p:nvPr/>
        </p:nvSpPr>
        <p:spPr>
          <a:xfrm>
            <a:off x="4560885" y="4197884"/>
            <a:ext cx="4506913" cy="1467019"/>
          </a:xfrm>
          <a:prstGeom prst="rect">
            <a:avLst/>
          </a:prstGeom>
          <a:noFill/>
          <a:ln>
            <a:noFill/>
          </a:ln>
        </p:spPr>
        <p:txBody>
          <a:bodyPr anchorCtr="0" anchor="t" bIns="45000" lIns="90000" spcFirstLastPara="1" rIns="90000" wrap="square" tIns="59100">
            <a:noAutofit/>
          </a:bodyPr>
          <a:lstStyle/>
          <a:p>
            <a:pPr indent="-285750" lvl="0" marL="285750" marR="0" rtl="0" algn="l">
              <a:lnSpc>
                <a:spcPct val="100000"/>
              </a:lnSpc>
              <a:spcBef>
                <a:spcPts val="0"/>
              </a:spcBef>
              <a:spcAft>
                <a:spcPts val="0"/>
              </a:spcAft>
              <a:buClr>
                <a:schemeClr val="lt1"/>
              </a:buClr>
              <a:buSzPts val="1350"/>
              <a:buFont typeface="Arial"/>
              <a:buChar char="•"/>
            </a:pPr>
            <a:r>
              <a:rPr b="0" i="0" lang="en-US" sz="1800" u="none" cap="none" strike="noStrike">
                <a:solidFill>
                  <a:schemeClr val="lt1"/>
                </a:solidFill>
                <a:latin typeface="Arial"/>
                <a:ea typeface="Arial"/>
                <a:cs typeface="Arial"/>
                <a:sym typeface="Arial"/>
              </a:rPr>
              <a:t>Ideal, supportive community and </a:t>
            </a:r>
            <a:br>
              <a:rPr b="0" i="0" lang="en-US" sz="1800" u="none" cap="none" strike="noStrike">
                <a:solidFill>
                  <a:schemeClr val="lt1"/>
                </a:solidFill>
                <a:latin typeface="Arial"/>
                <a:ea typeface="Arial"/>
                <a:cs typeface="Arial"/>
                <a:sym typeface="Arial"/>
              </a:rPr>
            </a:br>
            <a:r>
              <a:rPr b="0" i="0" lang="en-US" sz="1800" u="none" cap="none" strike="noStrike">
                <a:solidFill>
                  <a:schemeClr val="lt1"/>
                </a:solidFill>
                <a:latin typeface="Arial"/>
                <a:ea typeface="Arial"/>
                <a:cs typeface="Arial"/>
                <a:sym typeface="Arial"/>
              </a:rPr>
              <a:t>environment for studying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lt1"/>
              </a:buClr>
              <a:buSzPts val="1350"/>
              <a:buFont typeface="Arial"/>
              <a:buChar char="•"/>
            </a:pPr>
            <a:r>
              <a:rPr b="0" i="0" lang="en-US" sz="1800" u="none" cap="none" strike="noStrike">
                <a:solidFill>
                  <a:schemeClr val="lt1"/>
                </a:solidFill>
                <a:latin typeface="Arial"/>
                <a:ea typeface="Arial"/>
                <a:cs typeface="Arial"/>
                <a:sym typeface="Arial"/>
              </a:rPr>
              <a:t>Thriving music and arts scene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lt1"/>
              </a:buClr>
              <a:buSzPts val="1350"/>
              <a:buFont typeface="Arial"/>
              <a:buChar char="•"/>
            </a:pPr>
            <a:r>
              <a:rPr b="0" i="0" lang="en-US" sz="1800" u="none" cap="none" strike="noStrike">
                <a:solidFill>
                  <a:schemeClr val="lt1"/>
                </a:solidFill>
                <a:latin typeface="Arial"/>
                <a:ea typeface="Arial"/>
                <a:cs typeface="Arial"/>
                <a:sym typeface="Arial"/>
              </a:rPr>
              <a:t>Striking villas and white sand beaches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2015-03-04T16:54:37Z</dcterms:created>
  <dc:creator>Jennifer VanDeCarr</dc:creator>
</cp:coreProperties>
</file>