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7" r:id="rId2"/>
    <p:sldId id="274" r:id="rId3"/>
    <p:sldId id="275" r:id="rId4"/>
    <p:sldId id="291" r:id="rId5"/>
    <p:sldId id="315" r:id="rId6"/>
    <p:sldId id="298" r:id="rId7"/>
    <p:sldId id="319" r:id="rId8"/>
    <p:sldId id="308" r:id="rId9"/>
    <p:sldId id="3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604647-A913-3C68-4957-E84115578008}" name="Paradise, Victoria R." initials="PR" userId="S::victoria.paradise@jenzabar.com::c2965a68-46c5-4c9c-bc09-64cd8b488a2e" providerId="AD"/>
  <p188:author id="{790A22DA-5332-3B02-AF2F-683B8A5820FB}" name="Scala, Irene" initials="SI" userId="S::irene.scala@jenzabar.com::66b1bacc-03ef-4d4f-8855-37acbce7c4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645"/>
    <a:srgbClr val="0096AA"/>
    <a:srgbClr val="FFCE00"/>
    <a:srgbClr val="AADAFF"/>
    <a:srgbClr val="B0D8FD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9"/>
    <p:restoredTop sz="87167"/>
  </p:normalViewPr>
  <p:slideViewPr>
    <p:cSldViewPr snapToGrid="0">
      <p:cViewPr varScale="1">
        <p:scale>
          <a:sx n="125" d="100"/>
          <a:sy n="125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AAA8E-BCC6-5946-B824-45FDA71AC1E7}" type="datetimeFigureOut">
              <a:rPr lang="en-US" smtClean="0"/>
              <a:t>11/20/23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26BC8-8846-6D4B-A820-4359E7E539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0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Dr. Ross and President Ross emphasized student success, low attrition and low tuition immediately from the inception of UMHS. This is more than just a legacy. It is about outcomes. As you can see, we have a 93% STEP I Pass Rate and a 96% student retention rate. We maintain small classes and our outcomes are proof that it works.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26BC8-8846-6D4B-A820-4359E7E539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0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Histology, pathology, and many other courses take place in the innovative 210-seat auditorium (picture on the left), which is equipped with 56" LED monitors, high definition LCD projectors, an ELMO® presenter, Sympodium, Projection microscopes, and additional equipment designed to enhance the instructor’s presentations.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26BC8-8846-6D4B-A820-4359E7E539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0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Our 11,000 square-foot anatomy building, equipped with state-of-the-art audio-visual equipment, is home to both the gross anatomy and neuroanatomy laboratories. The gross anatomy lab is furnished with approximately 20 dissection platforms. Students have a six-to-one cadaver ratio in gross anatomy and a four-to-one cadaver ratio in neuroanatomy. During class, a prosected cadaver is utilized for demonstration purposes. A high-resolution camera captures the tiniest of details and projects out to the 55” LED monitors that are stationed at the end of each student’s cadaver work table. </a:t>
            </a:r>
          </a:p>
          <a:p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***Have the student share their experience***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26BC8-8846-6D4B-A820-4359E7E539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8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The fifth semester consists of two required courses: Introduction to Clinical Medicine II and Biological Basis of Clinical Medicine along with a 15 week integrated with live lectures. Students complete the 5th semester they are prepared to sit and pass USMLE Step 1 and seamlessly transition into the clinical program.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***Have the student share their experience***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26BC8-8846-6D4B-A820-4359E7E539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99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here they are listed...you can also find this listed on our website.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Count to 5 before you move to the 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26BC8-8846-6D4B-A820-4359E7E539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82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map gives you a visual to where our ELECTIVE rotations are located.</a:t>
            </a:r>
          </a:p>
          <a:p>
            <a:endParaRPr lang="en-US" dirty="0"/>
          </a:p>
          <a:p>
            <a:r>
              <a:rPr lang="en-US" dirty="0"/>
              <a:t>***Bring in a panelist to talk about their experience***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26BC8-8846-6D4B-A820-4359E7E539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Count to 15 before you move from this slide…let the audience take this 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26BC8-8846-6D4B-A820-4359E7E539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3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am going to leave this slide up for a moment; feel free to take a screenshot so you have our information as well!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26BC8-8846-6D4B-A820-4359E7E539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7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Righ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897C63-3FB4-60BC-3846-AE40C28B7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309656"/>
            <a:ext cx="1148560" cy="1087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A868D4-FC4F-E45C-DFF0-3DA9192C4C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6142" y="5971198"/>
            <a:ext cx="1178658" cy="5160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F23F7-FF8C-5B4F-684D-E088A84415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48950"/>
            <a:ext cx="9735954" cy="422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1" i="0" spc="-100" baseline="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186128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eft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F23F7-FF8C-5B4F-684D-E088A84415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48950"/>
            <a:ext cx="9735954" cy="422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1" i="0" spc="-100" baseline="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142007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Left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BFD875-CE76-C91C-9817-6D7BF9A9FC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77" y="1781069"/>
            <a:ext cx="421770" cy="42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1A7E49-6A0A-E925-AB64-24540C41A0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434" y="1745989"/>
            <a:ext cx="421770" cy="421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2DD483-CEFD-7F73-844E-9CE7535C28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434" y="2488148"/>
            <a:ext cx="421770" cy="421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CD6E76-ECD8-2B9D-C29F-56786B9FE0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728" y="2558307"/>
            <a:ext cx="421771" cy="421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FFBF83-ED9E-11C6-5897-BB0D6C381A5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77" y="2558308"/>
            <a:ext cx="421771" cy="421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64FC7C-A132-B0F3-980F-1E65B33A5C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727" y="1781067"/>
            <a:ext cx="421771" cy="4217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059834-7BB3-1E43-0FFC-2EFF167695D8}"/>
              </a:ext>
            </a:extLst>
          </p:cNvPr>
          <p:cNvSpPr txBox="1"/>
          <p:nvPr userDrawn="1"/>
        </p:nvSpPr>
        <p:spPr>
          <a:xfrm>
            <a:off x="1378007" y="2571364"/>
            <a:ext cx="1894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@UMHSStKitts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4DE1C-9F13-8FFD-6E5D-AC1A93146791}"/>
              </a:ext>
            </a:extLst>
          </p:cNvPr>
          <p:cNvSpPr txBox="1"/>
          <p:nvPr userDrawn="1"/>
        </p:nvSpPr>
        <p:spPr>
          <a:xfrm>
            <a:off x="6713455" y="1765584"/>
            <a:ext cx="2142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@UMHS_StKitts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C8B423-761E-9BFD-5B52-5D946927743F}"/>
              </a:ext>
            </a:extLst>
          </p:cNvPr>
          <p:cNvSpPr txBox="1"/>
          <p:nvPr userDrawn="1"/>
        </p:nvSpPr>
        <p:spPr>
          <a:xfrm>
            <a:off x="3971793" y="1829205"/>
            <a:ext cx="1894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UMHSStKitts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3DC78C-0B31-FF7B-49EC-394884C1D079}"/>
              </a:ext>
            </a:extLst>
          </p:cNvPr>
          <p:cNvSpPr txBox="1"/>
          <p:nvPr userDrawn="1"/>
        </p:nvSpPr>
        <p:spPr>
          <a:xfrm>
            <a:off x="3971793" y="2571364"/>
            <a:ext cx="2142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@UMHS_StKitts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19874C-3222-3038-8794-9EA92ABB3EE6}"/>
              </a:ext>
            </a:extLst>
          </p:cNvPr>
          <p:cNvSpPr txBox="1"/>
          <p:nvPr userDrawn="1"/>
        </p:nvSpPr>
        <p:spPr>
          <a:xfrm>
            <a:off x="6713455" y="2573050"/>
            <a:ext cx="2142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/UMHSStKitts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B14BF-436F-A134-59E3-4DB190007E1B}"/>
              </a:ext>
            </a:extLst>
          </p:cNvPr>
          <p:cNvSpPr txBox="1"/>
          <p:nvPr userDrawn="1"/>
        </p:nvSpPr>
        <p:spPr>
          <a:xfrm>
            <a:off x="781530" y="3530768"/>
            <a:ext cx="58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E00"/>
                </a:solidFill>
              </a:rPr>
              <a:t>Contact 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97C9D7-63E0-FA3B-ED60-2B1EFBED2B88}"/>
              </a:ext>
            </a:extLst>
          </p:cNvPr>
          <p:cNvSpPr txBox="1"/>
          <p:nvPr userDrawn="1"/>
        </p:nvSpPr>
        <p:spPr>
          <a:xfrm>
            <a:off x="752526" y="838067"/>
            <a:ext cx="58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E00"/>
                </a:solidFill>
              </a:rPr>
              <a:t>Follow us on social media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5A63F6-F8D0-DD73-B06D-C1FB7935E6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8777" y="4326461"/>
            <a:ext cx="942975" cy="9429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QR Code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2C2646-6889-408B-50CD-D41A0C35D0F5}"/>
              </a:ext>
            </a:extLst>
          </p:cNvPr>
          <p:cNvSpPr txBox="1"/>
          <p:nvPr userDrawn="1"/>
        </p:nvSpPr>
        <p:spPr>
          <a:xfrm>
            <a:off x="1530407" y="1981605"/>
            <a:ext cx="1894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/UMHSSK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2D48561-E170-0661-87F4-7301E0987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4002" y="4326461"/>
            <a:ext cx="3256189" cy="9429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0033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8A0F5-46A1-C46E-6311-DA194F1C4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13" y="858133"/>
            <a:ext cx="8647112" cy="4965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1" i="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Type header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89ABC4A-8945-B049-D06A-97DB875794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13" y="1887538"/>
            <a:ext cx="5097181" cy="3922953"/>
          </a:xfrm>
        </p:spPr>
        <p:txBody>
          <a:bodyPr>
            <a:normAutofit/>
          </a:bodyPr>
          <a:lstStyle>
            <a:lvl1pPr marL="228600" indent="-228600">
              <a:spcAft>
                <a:spcPts val="1200"/>
              </a:spcAft>
              <a:buSzPct val="80000"/>
              <a:buFontTx/>
              <a:buBlip>
                <a:blip r:embed="rId3"/>
              </a:buBlip>
              <a:defRPr sz="18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37588-597C-4A5C-4646-0DBB16538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890332"/>
            <a:ext cx="5500365" cy="3922953"/>
          </a:xfrm>
        </p:spPr>
        <p:txBody>
          <a:bodyPr>
            <a:normAutofit/>
          </a:bodyPr>
          <a:lstStyle>
            <a:lvl1pPr marL="228600" indent="-228600">
              <a:spcAft>
                <a:spcPts val="1200"/>
              </a:spcAft>
              <a:buSzPct val="80000"/>
              <a:buFontTx/>
              <a:buBlip>
                <a:blip r:embed="rId3"/>
              </a:buBlip>
              <a:defRPr sz="18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66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8A0F5-46A1-C46E-6311-DA194F1C4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13" y="1038884"/>
            <a:ext cx="8647112" cy="4965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1" i="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Type header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89ABC4A-8945-B049-D06A-97DB875794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13" y="2217147"/>
            <a:ext cx="5097181" cy="3922953"/>
          </a:xfrm>
        </p:spPr>
        <p:txBody>
          <a:bodyPr>
            <a:normAutofit/>
          </a:bodyPr>
          <a:lstStyle>
            <a:lvl1pPr marL="228600" indent="-228600">
              <a:spcAft>
                <a:spcPts val="1200"/>
              </a:spcAft>
              <a:buSzPct val="80000"/>
              <a:buFontTx/>
              <a:buBlip>
                <a:blip r:embed="rId3"/>
              </a:buBlip>
              <a:defRPr sz="18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37588-597C-4A5C-4646-0DBB16538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19941"/>
            <a:ext cx="5500365" cy="3922953"/>
          </a:xfrm>
        </p:spPr>
        <p:txBody>
          <a:bodyPr>
            <a:normAutofit/>
          </a:bodyPr>
          <a:lstStyle>
            <a:lvl1pPr marL="228600" indent="-228600">
              <a:spcAft>
                <a:spcPts val="1200"/>
              </a:spcAft>
              <a:buSzPct val="80000"/>
              <a:buFontTx/>
              <a:buBlip>
                <a:blip r:embed="rId3"/>
              </a:buBlip>
              <a:defRPr sz="18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49A4E-25E2-DE86-AFD1-5706FB3B91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4308" cy="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5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hor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F5B27A-5D1D-3880-9840-F2F2AD57BB8D}"/>
              </a:ext>
            </a:extLst>
          </p:cNvPr>
          <p:cNvSpPr/>
          <p:nvPr userDrawn="1"/>
        </p:nvSpPr>
        <p:spPr>
          <a:xfrm>
            <a:off x="3225114" y="0"/>
            <a:ext cx="8966885" cy="6858000"/>
          </a:xfrm>
          <a:prstGeom prst="rect">
            <a:avLst/>
          </a:prstGeom>
          <a:solidFill>
            <a:srgbClr val="0096AA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966820-6C1F-B4DF-C8A6-B91186258E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1223319"/>
            <a:ext cx="5733535" cy="5231212"/>
          </a:xfrm>
          <a:ln w="127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97C63-3FB4-60BC-3846-AE40C28B7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5399903"/>
            <a:ext cx="1148560" cy="1087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A868D4-FC4F-E45C-DFF0-3DA9192C4C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127" y="403469"/>
            <a:ext cx="1178658" cy="516099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35AC6A7-ED8B-466C-1D26-2FEE3D79DB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6833" y="1087851"/>
            <a:ext cx="4809068" cy="4965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1" i="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Type header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4314A-690F-4542-7510-C17A77C3B5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86563" y="1887538"/>
            <a:ext cx="4810125" cy="4598987"/>
          </a:xfrm>
        </p:spPr>
        <p:txBody>
          <a:bodyPr>
            <a:normAutofit/>
          </a:bodyPr>
          <a:lstStyle>
            <a:lvl1pPr marL="228600" indent="-228600">
              <a:spcAft>
                <a:spcPts val="12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4"/>
              </a:buBlip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4"/>
              </a:buBlip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4"/>
              </a:buBlip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4"/>
              </a:buBlip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668E8-A4CA-77DB-5E8C-D3ECD41C3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7692" y="0"/>
            <a:ext cx="764308" cy="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8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ong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F5B27A-5D1D-3880-9840-F2F2AD57BB8D}"/>
              </a:ext>
            </a:extLst>
          </p:cNvPr>
          <p:cNvSpPr/>
          <p:nvPr userDrawn="1"/>
        </p:nvSpPr>
        <p:spPr>
          <a:xfrm>
            <a:off x="3225114" y="0"/>
            <a:ext cx="8966885" cy="6858000"/>
          </a:xfrm>
          <a:prstGeom prst="rect">
            <a:avLst/>
          </a:prstGeom>
          <a:solidFill>
            <a:srgbClr val="0096AA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966820-6C1F-B4DF-C8A6-B91186258E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1223319"/>
            <a:ext cx="5733535" cy="5231212"/>
          </a:xfrm>
          <a:ln w="127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97C63-3FB4-60BC-3846-AE40C28B7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5399903"/>
            <a:ext cx="1148560" cy="1087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A868D4-FC4F-E45C-DFF0-3DA9192C4C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127" y="403469"/>
            <a:ext cx="1178658" cy="516099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35AC6A7-ED8B-466C-1D26-2FEE3D79DB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6833" y="1087851"/>
            <a:ext cx="4809068" cy="9037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1" i="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Type header here for two lined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4314A-690F-4542-7510-C17A77C3B5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86563" y="2242159"/>
            <a:ext cx="4810125" cy="4244366"/>
          </a:xfrm>
        </p:spPr>
        <p:txBody>
          <a:bodyPr>
            <a:normAutofit/>
          </a:bodyPr>
          <a:lstStyle>
            <a:lvl1pPr marL="228600" indent="-228600">
              <a:spcAft>
                <a:spcPts val="12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F7DADB-A7AE-F51D-FFBF-2E5C25D77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7692" y="0"/>
            <a:ext cx="764308" cy="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4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F5B27A-5D1D-3880-9840-F2F2AD57BB8D}"/>
              </a:ext>
            </a:extLst>
          </p:cNvPr>
          <p:cNvSpPr/>
          <p:nvPr userDrawn="1"/>
        </p:nvSpPr>
        <p:spPr>
          <a:xfrm>
            <a:off x="0" y="0"/>
            <a:ext cx="12192000" cy="1460950"/>
          </a:xfrm>
          <a:prstGeom prst="rect">
            <a:avLst/>
          </a:prstGeom>
          <a:solidFill>
            <a:srgbClr val="0096AA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966820-6C1F-B4DF-C8A6-B91186258E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416462"/>
            <a:ext cx="11277600" cy="5120270"/>
          </a:xfrm>
          <a:ln w="127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97C63-3FB4-60BC-3846-AE40C28B7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309656"/>
            <a:ext cx="1148560" cy="1087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A868D4-FC4F-E45C-DFF0-3DA9192C4C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6142" y="5971198"/>
            <a:ext cx="1178658" cy="5160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F23F7-FF8C-5B4F-684D-E088A84415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505"/>
            <a:ext cx="9735954" cy="422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1" i="0" spc="-100" baseline="0">
                <a:solidFill>
                  <a:srgbClr val="2436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73995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966820-6C1F-B4DF-C8A6-B91186258E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86377" cy="3429001"/>
          </a:xfrm>
          <a:ln w="12700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4D696D4-532C-9BBF-F815-66CB34B410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5624" y="1"/>
            <a:ext cx="6086376" cy="3429000"/>
          </a:xfrm>
          <a:ln w="12700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CABFADC-F873-91A5-E260-AA59FEBE17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0440" y="3441030"/>
            <a:ext cx="6081560" cy="3416970"/>
          </a:xfrm>
          <a:ln w="12700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6A7720C-DF8F-FF6A-4862-87548C3475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31406"/>
            <a:ext cx="6086377" cy="3416970"/>
          </a:xfrm>
          <a:ln w="127000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868D4-FC4F-E45C-DFF0-3DA9192C4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6142" y="5971198"/>
            <a:ext cx="1178658" cy="516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8870F3-94E6-8E41-CF4E-1DAD0E4412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12097" y="2878085"/>
            <a:ext cx="1148560" cy="10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2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83234-C8FA-0751-1132-975EF5C8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39DF6-35D7-94FB-E4F1-C10AD816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36FD3-082F-4C8D-FEBA-F135A83A9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E56B-1CE7-9E4D-8011-9FBC243D33DE}" type="datetimeFigureOut">
              <a:rPr lang="en-US" smtClean="0"/>
              <a:t>11/20/23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629A3-DD9A-F1C8-E756-F64AD3A4F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7211C-0953-6EE9-40C4-94EF3F746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77EA-8415-C240-816E-1E41154CB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6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6" r:id="rId3"/>
    <p:sldLayoutId id="2147483649" r:id="rId4"/>
    <p:sldLayoutId id="2147483657" r:id="rId5"/>
    <p:sldLayoutId id="2147483650" r:id="rId6"/>
    <p:sldLayoutId id="2147483655" r:id="rId7"/>
    <p:sldLayoutId id="2147483651" r:id="rId8"/>
    <p:sldLayoutId id="214748365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03E42A1-DFB2-3834-5B22-3057A68D52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16" t="16202" r="21278" b="289"/>
          <a:stretch/>
        </p:blipFill>
        <p:spPr>
          <a:xfrm>
            <a:off x="457200" y="1223319"/>
            <a:ext cx="5733535" cy="523121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4753-0363-A02B-1DBE-36EC0661CE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6833" y="975052"/>
            <a:ext cx="4947967" cy="4965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UMHS: A quality alternative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F98F2-FB59-D370-5B9E-22B76ADE146D}"/>
              </a:ext>
            </a:extLst>
          </p:cNvPr>
          <p:cNvSpPr txBox="1"/>
          <p:nvPr/>
        </p:nvSpPr>
        <p:spPr>
          <a:xfrm>
            <a:off x="6857953" y="1625798"/>
            <a:ext cx="4056434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spcAft>
                <a:spcPts val="1200"/>
              </a:spcAft>
              <a:buSzPct val="8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Legacy of excellence and integrity – Family owned school</a:t>
            </a:r>
          </a:p>
          <a:p>
            <a:pPr marL="285750" indent="-285750" fontAlgn="base">
              <a:spcAft>
                <a:spcPts val="1200"/>
              </a:spcAft>
              <a:buSzPct val="8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Traditional curriculum structure​</a:t>
            </a:r>
          </a:p>
          <a:p>
            <a:pPr marL="285750" indent="-285750" fontAlgn="base">
              <a:spcAft>
                <a:spcPts val="1200"/>
              </a:spcAft>
              <a:buSzPct val="8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Top faculty from US &amp; Canadian med schools​</a:t>
            </a:r>
          </a:p>
          <a:p>
            <a:pPr marL="285750" indent="-285750" fontAlgn="base">
              <a:spcAft>
                <a:spcPts val="1200"/>
              </a:spcAft>
              <a:buSzPct val="8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State-of-the-art campus ​</a:t>
            </a:r>
          </a:p>
          <a:p>
            <a:pPr marL="285750" indent="-285750" fontAlgn="base">
              <a:spcAft>
                <a:spcPts val="1200"/>
              </a:spcAft>
              <a:buSzPct val="8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94% first-time STEP 2 pass rate, average score of 231​</a:t>
            </a:r>
          </a:p>
          <a:p>
            <a:pPr marL="285750" indent="-285750" fontAlgn="base">
              <a:spcAft>
                <a:spcPts val="1200"/>
              </a:spcAft>
              <a:buSzPct val="8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Excellent residency placements​</a:t>
            </a:r>
          </a:p>
          <a:p>
            <a:pPr marL="285750" indent="-285750" fontAlgn="base">
              <a:spcAft>
                <a:spcPts val="1200"/>
              </a:spcAft>
              <a:buSzPct val="8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96% student retention rate​</a:t>
            </a:r>
          </a:p>
          <a:p>
            <a:pPr marL="285750" indent="-285750" fontAlgn="base">
              <a:spcAft>
                <a:spcPts val="1200"/>
              </a:spcAft>
              <a:buSzPct val="8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Low student-to-faculty ratio</a:t>
            </a:r>
          </a:p>
          <a:p>
            <a:pPr marL="285750" indent="-285750" fontAlgn="base">
              <a:spcAft>
                <a:spcPts val="1200"/>
              </a:spcAft>
              <a:buSzPct val="8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Small class size </a:t>
            </a:r>
          </a:p>
          <a:p>
            <a:pPr marL="285750" indent="-285750" fontAlgn="base">
              <a:spcAft>
                <a:spcPts val="1200"/>
              </a:spcAft>
              <a:buSzPct val="8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Personalized medical education</a:t>
            </a:r>
          </a:p>
          <a:p>
            <a:pPr marL="285750" indent="-285750" fontAlgn="base">
              <a:spcAft>
                <a:spcPts val="1200"/>
              </a:spcAft>
              <a:buSzPct val="80000"/>
              <a:buBlip>
                <a:blip r:embed="rId4"/>
              </a:buBlip>
            </a:pP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509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FC3B0A6-659A-EF5D-2616-40C31AA56C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47" b="7947"/>
          <a:stretch/>
        </p:blipFill>
        <p:spPr>
          <a:xfrm>
            <a:off x="0" y="3431406"/>
            <a:ext cx="6086377" cy="3416970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6B910C2-424C-9357-0771-17A1E40313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9" b="7799"/>
          <a:stretch/>
        </p:blipFill>
        <p:spPr>
          <a:xfrm>
            <a:off x="0" y="-1"/>
            <a:ext cx="6086377" cy="3429001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57DBB3C-2235-EC06-D09A-79C359B3EB1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25" t="17193" r="2955" b="10965"/>
          <a:stretch/>
        </p:blipFill>
        <p:spPr>
          <a:xfrm>
            <a:off x="6105624" y="1"/>
            <a:ext cx="6086376" cy="3429000"/>
          </a:xfrm>
          <a:prstGeom prst="rect">
            <a:avLst/>
          </a:prstGeom>
        </p:spPr>
      </p:pic>
      <p:pic>
        <p:nvPicPr>
          <p:cNvPr id="9" name="Picture Placeholder 8" descr="A few people in a lab&#10;&#10;Description automatically generated with low confidence">
            <a:extLst>
              <a:ext uri="{FF2B5EF4-FFF2-40B4-BE49-F238E27FC236}">
                <a16:creationId xmlns:a16="http://schemas.microsoft.com/office/drawing/2014/main" id="{5999B728-D1F2-386C-32EA-E5CBF1963F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" b="15651"/>
          <a:stretch/>
        </p:blipFill>
        <p:spPr>
          <a:xfrm>
            <a:off x="6110440" y="3441030"/>
            <a:ext cx="6081560" cy="34169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999DB2-A3FB-E44A-73C2-F711C03C8224}"/>
              </a:ext>
            </a:extLst>
          </p:cNvPr>
          <p:cNvSpPr/>
          <p:nvPr/>
        </p:nvSpPr>
        <p:spPr>
          <a:xfrm>
            <a:off x="0" y="3384061"/>
            <a:ext cx="12192000" cy="113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156B1-BBE1-6E7F-D768-4E570D96EA2E}"/>
              </a:ext>
            </a:extLst>
          </p:cNvPr>
          <p:cNvSpPr/>
          <p:nvPr/>
        </p:nvSpPr>
        <p:spPr>
          <a:xfrm rot="5400000">
            <a:off x="2618873" y="3371730"/>
            <a:ext cx="6949440" cy="10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6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8EFD095-C865-008B-83DF-1DE4D5B2B28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3" t="2688" r="17530" b="11612"/>
          <a:stretch/>
        </p:blipFill>
        <p:spPr bwMode="auto">
          <a:xfrm>
            <a:off x="457200" y="416462"/>
            <a:ext cx="11277600" cy="51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97B8BAF-8FA1-AF20-B125-21EDA66E311F}"/>
              </a:ext>
            </a:extLst>
          </p:cNvPr>
          <p:cNvGrpSpPr/>
          <p:nvPr/>
        </p:nvGrpSpPr>
        <p:grpSpPr>
          <a:xfrm>
            <a:off x="856034" y="786113"/>
            <a:ext cx="1702341" cy="1702341"/>
            <a:chOff x="856034" y="786113"/>
            <a:chExt cx="1702341" cy="170234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45FBDA-1471-956A-EBEF-3BEF6A4F15BE}"/>
                </a:ext>
              </a:extLst>
            </p:cNvPr>
            <p:cNvSpPr/>
            <p:nvPr/>
          </p:nvSpPr>
          <p:spPr>
            <a:xfrm>
              <a:off x="856034" y="786113"/>
              <a:ext cx="1702341" cy="1702341"/>
            </a:xfrm>
            <a:prstGeom prst="rect">
              <a:avLst/>
            </a:pr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96AA"/>
                </a:highlight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245A34-8447-D951-261B-9E36E6EBC081}"/>
                </a:ext>
              </a:extLst>
            </p:cNvPr>
            <p:cNvSpPr txBox="1"/>
            <p:nvPr/>
          </p:nvSpPr>
          <p:spPr>
            <a:xfrm>
              <a:off x="856034" y="828153"/>
              <a:ext cx="17023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spc="-300" dirty="0">
                  <a:solidFill>
                    <a:schemeClr val="bg1"/>
                  </a:solidFill>
                  <a:latin typeface="Times" pitchFamily="2" charset="0"/>
                  <a:ea typeface="Burgess" pitchFamily="2" charset="77"/>
                </a:rPr>
                <a:t>11K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EAA53E-7272-1ABD-74E0-4919312EF661}"/>
                </a:ext>
              </a:extLst>
            </p:cNvPr>
            <p:cNvSpPr txBox="1"/>
            <p:nvPr/>
          </p:nvSpPr>
          <p:spPr>
            <a:xfrm>
              <a:off x="856034" y="1795299"/>
              <a:ext cx="1702340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square-foot</a:t>
              </a:r>
              <a:br>
                <a:rPr lang="en-US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</a:br>
              <a:r>
                <a:rPr lang="en-US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anatomy building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05192A-3C31-8063-32AD-18F9806ED1B8}"/>
              </a:ext>
            </a:extLst>
          </p:cNvPr>
          <p:cNvGrpSpPr/>
          <p:nvPr/>
        </p:nvGrpSpPr>
        <p:grpSpPr>
          <a:xfrm>
            <a:off x="2762655" y="786113"/>
            <a:ext cx="2684835" cy="1702341"/>
            <a:chOff x="2762655" y="786113"/>
            <a:chExt cx="2684835" cy="17023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F6A41C-D604-C5C9-1F2F-35B14DAF7095}"/>
                </a:ext>
              </a:extLst>
            </p:cNvPr>
            <p:cNvSpPr/>
            <p:nvPr/>
          </p:nvSpPr>
          <p:spPr>
            <a:xfrm>
              <a:off x="2762656" y="786113"/>
              <a:ext cx="2684834" cy="1702341"/>
            </a:xfrm>
            <a:prstGeom prst="rect">
              <a:avLst/>
            </a:pr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96AA"/>
                </a:highligh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DC991A-F3F3-68A7-2C6E-0AC2C7DA499D}"/>
                </a:ext>
              </a:extLst>
            </p:cNvPr>
            <p:cNvSpPr txBox="1"/>
            <p:nvPr/>
          </p:nvSpPr>
          <p:spPr>
            <a:xfrm>
              <a:off x="2762656" y="828153"/>
              <a:ext cx="2684834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7200" spc="-300" dirty="0">
                  <a:solidFill>
                    <a:schemeClr val="bg1"/>
                  </a:solidFill>
                  <a:latin typeface="Times" pitchFamily="2" charset="0"/>
                  <a:ea typeface="Burgess" pitchFamily="2" charset="77"/>
                </a:rPr>
                <a:t>6:1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4BD229-A3A3-1E85-135F-3106D4896EC8}"/>
                </a:ext>
              </a:extLst>
            </p:cNvPr>
            <p:cNvSpPr txBox="1"/>
            <p:nvPr/>
          </p:nvSpPr>
          <p:spPr>
            <a:xfrm>
              <a:off x="2762655" y="1795299"/>
              <a:ext cx="2684833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cadaver ratio</a:t>
              </a:r>
              <a:endPara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en-US" sz="1400" i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(comparable to US schools)</a:t>
              </a: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577211-C9AA-3E6F-CD0E-C0C800B2A3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Anatomy building</a:t>
            </a:r>
          </a:p>
        </p:txBody>
      </p:sp>
    </p:spTree>
    <p:extLst>
      <p:ext uri="{BB962C8B-B14F-4D97-AF65-F5344CB8AC3E}">
        <p14:creationId xmlns:p14="http://schemas.microsoft.com/office/powerpoint/2010/main" val="298951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DF36C12-434A-770E-80B8-DE59CFB84D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14" r="1341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32727-0E16-9E35-8CC2-9D5874636E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Fifth semester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64292-04F8-84EC-6769-C78AECCBB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86563" y="1887538"/>
            <a:ext cx="4356358" cy="4598987"/>
          </a:xfrm>
        </p:spPr>
        <p:txBody>
          <a:bodyPr>
            <a:normAutofit/>
          </a:bodyPr>
          <a:lstStyle/>
          <a:p>
            <a:r>
              <a:rPr lang="en-US" dirty="0"/>
              <a:t>Portland, Maine​</a:t>
            </a:r>
          </a:p>
          <a:p>
            <a:r>
              <a:rPr lang="en-US" dirty="0"/>
              <a:t>Prepare to transition into </a:t>
            </a:r>
            <a:br>
              <a:rPr lang="en-US" dirty="0"/>
            </a:br>
            <a:r>
              <a:rPr lang="en-US" dirty="0"/>
              <a:t>Clinical Science Program​</a:t>
            </a:r>
          </a:p>
          <a:p>
            <a:r>
              <a:rPr lang="en-US" dirty="0"/>
              <a:t>Introduction to Clinical Medicine II </a:t>
            </a:r>
            <a:br>
              <a:rPr lang="en-US" dirty="0"/>
            </a:br>
            <a:r>
              <a:rPr lang="en-US" dirty="0"/>
              <a:t>​and board review​</a:t>
            </a:r>
          </a:p>
          <a:p>
            <a:r>
              <a:rPr lang="en-US" dirty="0"/>
              <a:t>Begin clinical immersion​</a:t>
            </a:r>
          </a:p>
          <a:p>
            <a:pPr lvl="1"/>
            <a:r>
              <a:rPr lang="en-US" dirty="0"/>
              <a:t>1:1 work with physician preceptors who mentor students​</a:t>
            </a:r>
          </a:p>
          <a:p>
            <a:pPr lvl="1"/>
            <a:r>
              <a:rPr lang="en-US" dirty="0"/>
              <a:t>Work in local hospital and clinics​</a:t>
            </a:r>
          </a:p>
        </p:txBody>
      </p:sp>
    </p:spTree>
    <p:extLst>
      <p:ext uri="{BB962C8B-B14F-4D97-AF65-F5344CB8AC3E}">
        <p14:creationId xmlns:p14="http://schemas.microsoft.com/office/powerpoint/2010/main" val="49568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64A5F1-51B1-AF74-A8DA-A4EB2C428B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Clinical clerkships in North America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AE771A-0897-7BB8-9220-829F260674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13" y="2188791"/>
            <a:ext cx="2353715" cy="416947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1" dirty="0"/>
              <a:t> California</a:t>
            </a:r>
          </a:p>
          <a:p>
            <a:pPr marL="411480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San Bernardino Behavioral Health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dirty="0"/>
              <a:t> </a:t>
            </a:r>
            <a:r>
              <a:rPr lang="en-US" sz="1400" b="1" dirty="0"/>
              <a:t>Canada</a:t>
            </a:r>
          </a:p>
          <a:p>
            <a:pPr marL="411480" lvl="1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Ontario Shores Centre for Mental Health Sciences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1" dirty="0"/>
              <a:t>Connecticut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/>
              <a:t>Danbury Hospital, Danbury 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/>
              <a:t>Griffin Hospital, Derby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/>
              <a:t>St. Mary's Hospital, Waterbury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04D59CC-949E-0577-38F4-9F4410FEA297}"/>
              </a:ext>
            </a:extLst>
          </p:cNvPr>
          <p:cNvSpPr txBox="1">
            <a:spLocks/>
          </p:cNvSpPr>
          <p:nvPr/>
        </p:nvSpPr>
        <p:spPr>
          <a:xfrm>
            <a:off x="3420139" y="2188792"/>
            <a:ext cx="2462729" cy="4169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80000"/>
              <a:buFontTx/>
              <a:buBlip>
                <a:blip r:embed="rId3"/>
              </a:buBlip>
              <a:defRPr sz="1800" kern="1200">
                <a:solidFill>
                  <a:srgbClr val="243645"/>
                </a:solidFill>
                <a:latin typeface="NB Akademie Std" panose="020B0500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 kern="1200">
                <a:solidFill>
                  <a:srgbClr val="243645"/>
                </a:solidFill>
                <a:latin typeface="NB Akademie Std" panose="020B0500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 kern="1200">
                <a:solidFill>
                  <a:srgbClr val="243645"/>
                </a:solidFill>
                <a:latin typeface="NB Akademie Std" panose="020B0500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 kern="1200">
                <a:solidFill>
                  <a:srgbClr val="243645"/>
                </a:solidFill>
                <a:latin typeface="NB Akademie Std" panose="020B0500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 kern="1200">
                <a:solidFill>
                  <a:srgbClr val="243645"/>
                </a:solidFill>
                <a:latin typeface="NB Akademie Std" panose="020B0500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Florida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Larkin Community Hospital, South Miami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Keralty Hospital, Miami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Southern Winds Hospital, Hialeah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University Hospital, Augusta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Georgia Regional Hospital, Atlanta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Illinois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Weiss Memorial Hospital, Chicago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7EE92F-EE43-F269-B460-D27176F83618}"/>
              </a:ext>
            </a:extLst>
          </p:cNvPr>
          <p:cNvSpPr txBox="1">
            <a:spLocks/>
          </p:cNvSpPr>
          <p:nvPr/>
        </p:nvSpPr>
        <p:spPr>
          <a:xfrm>
            <a:off x="6219565" y="2188792"/>
            <a:ext cx="2462729" cy="4169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80000"/>
              <a:buFontTx/>
              <a:buBlip>
                <a:blip r:embed="rId3"/>
              </a:buBlip>
              <a:defRPr sz="1800" kern="1200">
                <a:solidFill>
                  <a:srgbClr val="243645"/>
                </a:solidFill>
                <a:latin typeface="NB Akademie Std" panose="020B0500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 kern="1200">
                <a:solidFill>
                  <a:srgbClr val="243645"/>
                </a:solidFill>
                <a:latin typeface="NB Akademie Std" panose="020B0500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 kern="1200">
                <a:solidFill>
                  <a:srgbClr val="243645"/>
                </a:solidFill>
                <a:latin typeface="NB Akademie Std" panose="020B0500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 kern="1200">
                <a:solidFill>
                  <a:srgbClr val="243645"/>
                </a:solidFill>
                <a:latin typeface="NB Akademie Std" panose="020B0500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 kern="1200">
                <a:solidFill>
                  <a:srgbClr val="243645"/>
                </a:solidFill>
                <a:latin typeface="NB Akademie Std" panose="020B0500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Maryland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Sinai Hospital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Baltimore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Michigan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Ascension Providence Hospital, Rochester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DMC Huron Valley-Sinai Hospital, Commerce Township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DMC Sinai Grace Hospital, Detroit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McLaren Macomb Hospital, Mt. Clemens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McLaren Oakland Hospital, Pontiac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775BBC0-4693-F4B5-2740-825D433FB4D7}"/>
              </a:ext>
            </a:extLst>
          </p:cNvPr>
          <p:cNvSpPr txBox="1">
            <a:spLocks/>
          </p:cNvSpPr>
          <p:nvPr/>
        </p:nvSpPr>
        <p:spPr>
          <a:xfrm>
            <a:off x="9018992" y="2188791"/>
            <a:ext cx="2462729" cy="4169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80000"/>
              <a:buFontTx/>
              <a:buBlip>
                <a:blip r:embed="rId3"/>
              </a:buBlip>
              <a:defRPr sz="1800" kern="1200">
                <a:solidFill>
                  <a:srgbClr val="243645"/>
                </a:solidFill>
                <a:latin typeface="NB Akademie Std" panose="020B0500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 kern="1200">
                <a:solidFill>
                  <a:srgbClr val="243645"/>
                </a:solidFill>
                <a:latin typeface="NB Akademie Std" panose="020B0500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 kern="1200">
                <a:solidFill>
                  <a:srgbClr val="243645"/>
                </a:solidFill>
                <a:latin typeface="NB Akademie Std" panose="020B0500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 kern="1200">
                <a:solidFill>
                  <a:srgbClr val="243645"/>
                </a:solidFill>
                <a:latin typeface="NB Akademie Std" panose="020B0500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80000"/>
              <a:buFontTx/>
              <a:buBlip>
                <a:blip r:embed="rId3"/>
              </a:buBlip>
              <a:defRPr sz="1600" kern="1200">
                <a:solidFill>
                  <a:srgbClr val="243645"/>
                </a:solidFill>
                <a:latin typeface="NB Akademie Std" panose="020B0500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New York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Montefiore New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Rochelle Hospital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Southampton Hospital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Oklahoma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Griffin Memorial Hospital, Norman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Puerto Rico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Ponce Health Sciences University, Ponce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Puerto Rico Women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Children’s Hospital, Bayamon</a:t>
            </a:r>
          </a:p>
          <a:p>
            <a:pPr marL="411480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San Juan City Hospital</a:t>
            </a:r>
          </a:p>
        </p:txBody>
      </p:sp>
    </p:spTree>
    <p:extLst>
      <p:ext uri="{BB962C8B-B14F-4D97-AF65-F5344CB8AC3E}">
        <p14:creationId xmlns:p14="http://schemas.microsoft.com/office/powerpoint/2010/main" val="368819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C1B72E3-58C6-1801-6A0B-19A3DFAB72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1178" r="-30399" b="156"/>
          <a:stretch/>
        </p:blipFill>
        <p:spPr>
          <a:xfrm>
            <a:off x="457200" y="416462"/>
            <a:ext cx="11277600" cy="5120270"/>
          </a:xfrm>
          <a:prstGeom prst="rect">
            <a:avLst/>
          </a:prstGeom>
          <a:solidFill>
            <a:srgbClr val="B0D8FD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F7289-1CAD-F607-DE7E-00D39C8C1E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176" y="2663109"/>
            <a:ext cx="2511603" cy="13634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D4033D-D123-9CAF-C039-A315BCA069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175" y="4405604"/>
            <a:ext cx="2511604" cy="9244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B2BB35-9C95-0054-4D6D-DDAF23526A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Clinical clerkships: electives</a:t>
            </a:r>
          </a:p>
        </p:txBody>
      </p:sp>
    </p:spTree>
    <p:extLst>
      <p:ext uri="{BB962C8B-B14F-4D97-AF65-F5344CB8AC3E}">
        <p14:creationId xmlns:p14="http://schemas.microsoft.com/office/powerpoint/2010/main" val="27734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DB4C5-3943-BCFE-23B6-926261CD96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Residencies throughout North America</a:t>
            </a:r>
          </a:p>
        </p:txBody>
      </p:sp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0C1DE229-7681-4824-3D0B-BD600B606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7" t="2323" r="1137" b="2535"/>
          <a:stretch/>
        </p:blipFill>
        <p:spPr>
          <a:xfrm>
            <a:off x="457200" y="416462"/>
            <a:ext cx="11277600" cy="5120270"/>
          </a:xfrm>
          <a:prstGeom prst="rect">
            <a:avLst/>
          </a:prstGeom>
          <a:solidFill>
            <a:srgbClr val="AADAFF"/>
          </a:solidFill>
          <a:ln w="127000">
            <a:solidFill>
              <a:schemeClr val="bg1"/>
            </a:solidFill>
            <a:miter lim="800000"/>
          </a:ln>
        </p:spPr>
      </p:pic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D9AA9A20-2AE6-1B46-C60F-BBC8E31FE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5324" y="4408604"/>
            <a:ext cx="2489200" cy="95596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E077BB-D1B2-BEF0-DBDA-00D0FB4D7044}"/>
              </a:ext>
            </a:extLst>
          </p:cNvPr>
          <p:cNvSpPr txBox="1"/>
          <p:nvPr/>
        </p:nvSpPr>
        <p:spPr>
          <a:xfrm>
            <a:off x="6769804" y="570468"/>
            <a:ext cx="42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FF0000"/>
                </a:solidFill>
              </a:rPr>
              <a:t>90% Match Rate 2023</a:t>
            </a:r>
          </a:p>
        </p:txBody>
      </p:sp>
    </p:spTree>
    <p:extLst>
      <p:ext uri="{BB962C8B-B14F-4D97-AF65-F5344CB8AC3E}">
        <p14:creationId xmlns:p14="http://schemas.microsoft.com/office/powerpoint/2010/main" val="218681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AB87893-5477-B77E-9ED9-2F0504F748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53" t="-81" r="32890" b="1"/>
          <a:stretch/>
        </p:blipFill>
        <p:spPr>
          <a:xfrm>
            <a:off x="457200" y="1223319"/>
            <a:ext cx="3864279" cy="523121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67567-7345-123A-CC80-9896A15564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514" y="1087851"/>
            <a:ext cx="6398387" cy="4965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Our value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F4711-1133-937B-9FFA-03E3F4C6D6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8301" y="1887540"/>
            <a:ext cx="6398387" cy="4312844"/>
          </a:xfrm>
        </p:spPr>
        <p:txBody>
          <a:bodyPr numCol="2" spcCol="365760">
            <a:noAutofit/>
          </a:bodyPr>
          <a:lstStyle/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dirty="0"/>
              <a:t>High academic standards​</a:t>
            </a:r>
          </a:p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dirty="0"/>
              <a:t>Personalized education​</a:t>
            </a:r>
          </a:p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b="1" dirty="0">
                <a:solidFill>
                  <a:srgbClr val="FFCE00"/>
                </a:solidFill>
              </a:rPr>
              <a:t>96%</a:t>
            </a:r>
            <a:r>
              <a:rPr lang="en-US" dirty="0">
                <a:solidFill>
                  <a:srgbClr val="FFCE00"/>
                </a:solidFill>
              </a:rPr>
              <a:t> </a:t>
            </a:r>
            <a:r>
              <a:rPr lang="en-US" dirty="0"/>
              <a:t>student retention​</a:t>
            </a:r>
          </a:p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dirty="0"/>
              <a:t>Dedicated faculty​</a:t>
            </a:r>
          </a:p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dirty="0"/>
              <a:t>State-of-the-art campus​</a:t>
            </a:r>
          </a:p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dirty="0"/>
              <a:t>20+ teaching </a:t>
            </a:r>
            <a:br>
              <a:rPr lang="en-US" dirty="0"/>
            </a:br>
            <a:r>
              <a:rPr lang="en-US" dirty="0"/>
              <a:t>hospital affiliations ​</a:t>
            </a:r>
          </a:p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b="1" dirty="0">
                <a:solidFill>
                  <a:srgbClr val="FFCE00"/>
                </a:solidFill>
              </a:rPr>
              <a:t>94% pass rate </a:t>
            </a:r>
            <a:r>
              <a:rPr lang="en-US" dirty="0"/>
              <a:t>on </a:t>
            </a:r>
            <a:br>
              <a:rPr lang="en-US" dirty="0"/>
            </a:br>
            <a:r>
              <a:rPr lang="en-US" dirty="0"/>
              <a:t>USMLE Step 2 with ​an average score of 231​</a:t>
            </a:r>
          </a:p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b="1" dirty="0">
                <a:solidFill>
                  <a:srgbClr val="FFCE00"/>
                </a:solidFill>
              </a:rPr>
              <a:t>100% pass rate </a:t>
            </a:r>
            <a:br>
              <a:rPr lang="en-US" dirty="0">
                <a:solidFill>
                  <a:srgbClr val="FFCE00"/>
                </a:solidFill>
              </a:rPr>
            </a:br>
            <a:r>
              <a:rPr lang="en-US" dirty="0"/>
              <a:t>on the MCCQE Part I​</a:t>
            </a:r>
          </a:p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dirty="0"/>
              <a:t>Excellent residency placements ​</a:t>
            </a:r>
          </a:p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dirty="0"/>
              <a:t>Affordable tuition​</a:t>
            </a:r>
          </a:p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dirty="0"/>
              <a:t>Comprehensive </a:t>
            </a:r>
            <a:br>
              <a:rPr lang="en-US" dirty="0"/>
            </a:br>
            <a:r>
              <a:rPr lang="en-US" dirty="0"/>
              <a:t>financial aid options​</a:t>
            </a:r>
          </a:p>
          <a:p>
            <a:pPr>
              <a:spcBef>
                <a:spcPts val="400"/>
              </a:spcBef>
              <a:spcAft>
                <a:spcPts val="1800"/>
              </a:spcAft>
            </a:pPr>
            <a:r>
              <a:rPr lang="en-US" dirty="0"/>
              <a:t>International </a:t>
            </a:r>
            <a:br>
              <a:rPr lang="en-US" dirty="0"/>
            </a:br>
            <a:r>
              <a:rPr lang="en-US" dirty="0"/>
              <a:t>service-learning opportunities​</a:t>
            </a:r>
          </a:p>
        </p:txBody>
      </p:sp>
    </p:spTree>
    <p:extLst>
      <p:ext uri="{BB962C8B-B14F-4D97-AF65-F5344CB8AC3E}">
        <p14:creationId xmlns:p14="http://schemas.microsoft.com/office/powerpoint/2010/main" val="311811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6E4E221-0D54-C3EE-E7E8-A20F71E27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474" y="0"/>
            <a:ext cx="1702526" cy="161185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1A094-9D56-076E-7E89-58809BD8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Geneviève </a:t>
            </a:r>
            <a:r>
              <a:rPr lang="en-US" dirty="0" err="1"/>
              <a:t>Gagné</a:t>
            </a:r>
            <a:endParaRPr lang="en-US" dirty="0"/>
          </a:p>
          <a:p>
            <a:r>
              <a:rPr lang="en-US" dirty="0"/>
              <a:t>Associate Director of Admissions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2EFB5144-A9CA-C527-0736-5F145A7A20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2264" r="226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3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11759</TotalTime>
  <Words>722</Words>
  <Application>Microsoft Macintosh PowerPoint</Application>
  <PresentationFormat>Widescreen</PresentationFormat>
  <Paragraphs>101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Wegner, Kristin J.</dc:creator>
  <cp:lastModifiedBy>Genevieve  Gagne</cp:lastModifiedBy>
  <cp:revision>50</cp:revision>
  <dcterms:created xsi:type="dcterms:W3CDTF">2022-06-22T17:55:13Z</dcterms:created>
  <dcterms:modified xsi:type="dcterms:W3CDTF">2023-11-20T23:42:46Z</dcterms:modified>
</cp:coreProperties>
</file>